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9"/>
  </p:notesMasterIdLst>
  <p:sldIdLst>
    <p:sldId id="257" r:id="rId2"/>
    <p:sldId id="259" r:id="rId3"/>
    <p:sldId id="263" r:id="rId4"/>
    <p:sldId id="484" r:id="rId5"/>
    <p:sldId id="478" r:id="rId6"/>
    <p:sldId id="479" r:id="rId7"/>
    <p:sldId id="480" r:id="rId8"/>
    <p:sldId id="481" r:id="rId9"/>
    <p:sldId id="261" r:id="rId10"/>
    <p:sldId id="266" r:id="rId11"/>
    <p:sldId id="489" r:id="rId12"/>
    <p:sldId id="265" r:id="rId13"/>
    <p:sldId id="281" r:id="rId14"/>
    <p:sldId id="267" r:id="rId15"/>
    <p:sldId id="485" r:id="rId16"/>
    <p:sldId id="486" r:id="rId17"/>
    <p:sldId id="487" r:id="rId18"/>
    <p:sldId id="269" r:id="rId19"/>
    <p:sldId id="284" r:id="rId20"/>
    <p:sldId id="271" r:id="rId21"/>
    <p:sldId id="274" r:id="rId22"/>
    <p:sldId id="275" r:id="rId23"/>
    <p:sldId id="276" r:id="rId24"/>
    <p:sldId id="277" r:id="rId25"/>
    <p:sldId id="278" r:id="rId26"/>
    <p:sldId id="280" r:id="rId27"/>
    <p:sldId id="270" r:id="rId28"/>
    <p:sldId id="287" r:id="rId29"/>
    <p:sldId id="490" r:id="rId30"/>
    <p:sldId id="491" r:id="rId31"/>
    <p:sldId id="454" r:id="rId32"/>
    <p:sldId id="493" r:id="rId33"/>
    <p:sldId id="291" r:id="rId34"/>
    <p:sldId id="292" r:id="rId35"/>
    <p:sldId id="290" r:id="rId36"/>
    <p:sldId id="468" r:id="rId37"/>
    <p:sldId id="293" r:id="rId38"/>
    <p:sldId id="294" r:id="rId39"/>
    <p:sldId id="300" r:id="rId40"/>
    <p:sldId id="298" r:id="rId41"/>
    <p:sldId id="297" r:id="rId42"/>
    <p:sldId id="315" r:id="rId43"/>
    <p:sldId id="304" r:id="rId44"/>
    <p:sldId id="296" r:id="rId45"/>
    <p:sldId id="299" r:id="rId46"/>
    <p:sldId id="305" r:id="rId47"/>
    <p:sldId id="302" r:id="rId48"/>
    <p:sldId id="306" r:id="rId49"/>
    <p:sldId id="307" r:id="rId50"/>
    <p:sldId id="309" r:id="rId51"/>
    <p:sldId id="308" r:id="rId52"/>
    <p:sldId id="310" r:id="rId53"/>
    <p:sldId id="311" r:id="rId54"/>
    <p:sldId id="313" r:id="rId55"/>
    <p:sldId id="314" r:id="rId56"/>
    <p:sldId id="317" r:id="rId57"/>
    <p:sldId id="318" r:id="rId58"/>
    <p:sldId id="319" r:id="rId59"/>
    <p:sldId id="320" r:id="rId60"/>
    <p:sldId id="321" r:id="rId61"/>
    <p:sldId id="325" r:id="rId62"/>
    <p:sldId id="332" r:id="rId63"/>
    <p:sldId id="473" r:id="rId64"/>
    <p:sldId id="469" r:id="rId65"/>
    <p:sldId id="322" r:id="rId66"/>
    <p:sldId id="323" r:id="rId67"/>
    <p:sldId id="327" r:id="rId68"/>
    <p:sldId id="328" r:id="rId69"/>
    <p:sldId id="329" r:id="rId70"/>
    <p:sldId id="330" r:id="rId71"/>
    <p:sldId id="331" r:id="rId72"/>
    <p:sldId id="333" r:id="rId73"/>
    <p:sldId id="482" r:id="rId74"/>
    <p:sldId id="334" r:id="rId75"/>
    <p:sldId id="474" r:id="rId76"/>
    <p:sldId id="470" r:id="rId77"/>
    <p:sldId id="335" r:id="rId78"/>
    <p:sldId id="336" r:id="rId79"/>
    <p:sldId id="460" r:id="rId80"/>
    <p:sldId id="324" r:id="rId81"/>
    <p:sldId id="340" r:id="rId82"/>
    <p:sldId id="343" r:id="rId83"/>
    <p:sldId id="341" r:id="rId84"/>
    <p:sldId id="342" r:id="rId85"/>
    <p:sldId id="370" r:id="rId86"/>
    <p:sldId id="371" r:id="rId87"/>
    <p:sldId id="373" r:id="rId88"/>
    <p:sldId id="374" r:id="rId89"/>
    <p:sldId id="372" r:id="rId90"/>
    <p:sldId id="375" r:id="rId91"/>
    <p:sldId id="377" r:id="rId92"/>
    <p:sldId id="376" r:id="rId93"/>
    <p:sldId id="380" r:id="rId94"/>
    <p:sldId id="381" r:id="rId95"/>
    <p:sldId id="378" r:id="rId96"/>
    <p:sldId id="379" r:id="rId97"/>
    <p:sldId id="382" r:id="rId98"/>
    <p:sldId id="386" r:id="rId99"/>
    <p:sldId id="387" r:id="rId100"/>
    <p:sldId id="388" r:id="rId101"/>
    <p:sldId id="389" r:id="rId102"/>
    <p:sldId id="391" r:id="rId103"/>
    <p:sldId id="395" r:id="rId104"/>
    <p:sldId id="390" r:id="rId105"/>
    <p:sldId id="392" r:id="rId106"/>
    <p:sldId id="393" r:id="rId107"/>
    <p:sldId id="399" r:id="rId108"/>
    <p:sldId id="383" r:id="rId109"/>
    <p:sldId id="384" r:id="rId110"/>
    <p:sldId id="398" r:id="rId111"/>
    <p:sldId id="385" r:id="rId112"/>
    <p:sldId id="475" r:id="rId113"/>
    <p:sldId id="471" r:id="rId114"/>
    <p:sldId id="422" r:id="rId115"/>
    <p:sldId id="421" r:id="rId116"/>
    <p:sldId id="452" r:id="rId117"/>
    <p:sldId id="423" r:id="rId118"/>
    <p:sldId id="424" r:id="rId119"/>
    <p:sldId id="425" r:id="rId120"/>
    <p:sldId id="426" r:id="rId121"/>
    <p:sldId id="427" r:id="rId122"/>
    <p:sldId id="430" r:id="rId123"/>
    <p:sldId id="431" r:id="rId124"/>
    <p:sldId id="432" r:id="rId125"/>
    <p:sldId id="433" r:id="rId126"/>
    <p:sldId id="434" r:id="rId127"/>
    <p:sldId id="435" r:id="rId128"/>
    <p:sldId id="436" r:id="rId129"/>
    <p:sldId id="437" r:id="rId130"/>
    <p:sldId id="438" r:id="rId131"/>
    <p:sldId id="439" r:id="rId132"/>
    <p:sldId id="440" r:id="rId133"/>
    <p:sldId id="441" r:id="rId134"/>
    <p:sldId id="442" r:id="rId135"/>
    <p:sldId id="443" r:id="rId136"/>
    <p:sldId id="445" r:id="rId137"/>
    <p:sldId id="446" r:id="rId138"/>
    <p:sldId id="447" r:id="rId139"/>
    <p:sldId id="476" r:id="rId140"/>
    <p:sldId id="448" r:id="rId141"/>
    <p:sldId id="449" r:id="rId142"/>
    <p:sldId id="451" r:id="rId143"/>
    <p:sldId id="450" r:id="rId144"/>
    <p:sldId id="477" r:id="rId145"/>
    <p:sldId id="402" r:id="rId146"/>
    <p:sldId id="405" r:id="rId147"/>
    <p:sldId id="400" r:id="rId148"/>
    <p:sldId id="411" r:id="rId149"/>
    <p:sldId id="415" r:id="rId150"/>
    <p:sldId id="416" r:id="rId151"/>
    <p:sldId id="417" r:id="rId152"/>
    <p:sldId id="401" r:id="rId153"/>
    <p:sldId id="418" r:id="rId154"/>
    <p:sldId id="344" r:id="rId155"/>
    <p:sldId id="409" r:id="rId156"/>
    <p:sldId id="410" r:id="rId157"/>
    <p:sldId id="419" r:id="rId158"/>
    <p:sldId id="453" r:id="rId159"/>
    <p:sldId id="458" r:id="rId160"/>
    <p:sldId id="492" r:id="rId161"/>
    <p:sldId id="459" r:id="rId162"/>
    <p:sldId id="483" r:id="rId163"/>
    <p:sldId id="472" r:id="rId164"/>
    <p:sldId id="488" r:id="rId165"/>
    <p:sldId id="463" r:id="rId166"/>
    <p:sldId id="465" r:id="rId167"/>
    <p:sldId id="467" r:id="rId1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5A11"/>
    <a:srgbClr val="0033CC"/>
    <a:srgbClr val="FF0000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21" autoAdjust="0"/>
    <p:restoredTop sz="94660"/>
  </p:normalViewPr>
  <p:slideViewPr>
    <p:cSldViewPr snapToGrid="0">
      <p:cViewPr>
        <p:scale>
          <a:sx n="50" d="100"/>
          <a:sy n="50" d="100"/>
        </p:scale>
        <p:origin x="1324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11/09/2016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11/09/2016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11/09/2016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jpg"/><Relationship Id="rId4" Type="http://schemas.openxmlformats.org/officeDocument/2006/relationships/image" Target="../media/image14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46.png"/><Relationship Id="rId7" Type="http://schemas.openxmlformats.org/officeDocument/2006/relationships/image" Target="../media/image5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147.png"/><Relationship Id="rId9" Type="http://schemas.openxmlformats.org/officeDocument/2006/relationships/image" Target="../media/image5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53.png"/><Relationship Id="rId4" Type="http://schemas.openxmlformats.org/officeDocument/2006/relationships/hyperlink" Target="http://www.sciencedirect.com/science/article/pii/S0097849315000084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4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56.jpeg"/><Relationship Id="rId4" Type="http://schemas.openxmlformats.org/officeDocument/2006/relationships/image" Target="../media/image155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7.png"/><Relationship Id="rId4" Type="http://schemas.openxmlformats.org/officeDocument/2006/relationships/image" Target="../media/image14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0.emf"/><Relationship Id="rId7" Type="http://schemas.openxmlformats.org/officeDocument/2006/relationships/image" Target="../media/image16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10" Type="http://schemas.openxmlformats.org/officeDocument/2006/relationships/image" Target="../media/image147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0.emf"/><Relationship Id="rId7" Type="http://schemas.microsoft.com/office/2007/relationships/hdphoto" Target="../media/hdphoto7.wdp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microsoft.com/office/2007/relationships/hdphoto" Target="../media/hdphoto6.wdp"/><Relationship Id="rId10" Type="http://schemas.openxmlformats.org/officeDocument/2006/relationships/image" Target="../media/image147.png"/><Relationship Id="rId4" Type="http://schemas.openxmlformats.org/officeDocument/2006/relationships/image" Target="../media/image164.png"/><Relationship Id="rId9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0.emf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eg"/><Relationship Id="rId11" Type="http://schemas.openxmlformats.org/officeDocument/2006/relationships/image" Target="../media/image174.png"/><Relationship Id="rId5" Type="http://schemas.openxmlformats.org/officeDocument/2006/relationships/image" Target="../media/image168.jpeg"/><Relationship Id="rId10" Type="http://schemas.openxmlformats.org/officeDocument/2006/relationships/image" Target="../media/image173.png"/><Relationship Id="rId4" Type="http://schemas.openxmlformats.org/officeDocument/2006/relationships/image" Target="../media/image167.jpeg"/><Relationship Id="rId9" Type="http://schemas.openxmlformats.org/officeDocument/2006/relationships/image" Target="../media/image172.png"/><Relationship Id="rId14" Type="http://schemas.openxmlformats.org/officeDocument/2006/relationships/image" Target="../media/image1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microsoft.com/office/2007/relationships/hdphoto" Target="../media/hdphoto9.wdp"/><Relationship Id="rId4" Type="http://schemas.openxmlformats.org/officeDocument/2006/relationships/image" Target="../media/image17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78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4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8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eg"/><Relationship Id="rId3" Type="http://schemas.openxmlformats.org/officeDocument/2006/relationships/image" Target="../media/image10.emf"/><Relationship Id="rId7" Type="http://schemas.openxmlformats.org/officeDocument/2006/relationships/image" Target="../media/image184.jpe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eg"/><Relationship Id="rId5" Type="http://schemas.openxmlformats.org/officeDocument/2006/relationships/image" Target="../media/image182.jpeg"/><Relationship Id="rId10" Type="http://schemas.openxmlformats.org/officeDocument/2006/relationships/image" Target="../media/image147.png"/><Relationship Id="rId4" Type="http://schemas.openxmlformats.org/officeDocument/2006/relationships/image" Target="../media/image181.jpeg"/><Relationship Id="rId9" Type="http://schemas.openxmlformats.org/officeDocument/2006/relationships/image" Target="../media/image186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jpe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47.png"/><Relationship Id="rId4" Type="http://schemas.openxmlformats.org/officeDocument/2006/relationships/image" Target="../media/image205.jp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20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35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25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gamma.cs.unc.edu/RoadNetwork/" TargetMode="External"/><Relationship Id="rId12" Type="http://schemas.openxmlformats.org/officeDocument/2006/relationships/hyperlink" Target="https://www.inf.ethz.ch/personal/ladickyl/roads_gcpr14.pdf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andfonline.com/doi/abs/10.1080/13658816.2015.1092151?journalCode=tgis20" TargetMode="External"/><Relationship Id="rId11" Type="http://schemas.openxmlformats.org/officeDocument/2006/relationships/hyperlink" Target="http://www.sciencedirect.com/science/article/pii/S0926580515001600" TargetMode="External"/><Relationship Id="rId5" Type="http://schemas.openxmlformats.org/officeDocument/2006/relationships/hyperlink" Target="http://www.sciencedirect.com/science/article/pii/S096599781400101X" TargetMode="External"/><Relationship Id="rId10" Type="http://schemas.openxmlformats.org/officeDocument/2006/relationships/hyperlink" Target="http://gfx.cs.princeton.edu/gfx/pubs/Boyko_2011_ERF/index.php" TargetMode="External"/><Relationship Id="rId4" Type="http://schemas.openxmlformats.org/officeDocument/2006/relationships/hyperlink" Target="http://link.springer.com/chapter/10.1007/978-3-642-19214-2_29" TargetMode="External"/><Relationship Id="rId9" Type="http://schemas.openxmlformats.org/officeDocument/2006/relationships/hyperlink" Target="http://arches.liris.cnrs.fr/publications/PG2011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://www.sciencedirect.com/science/article/pii/S0926580515001600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openxmlformats.org/officeDocument/2006/relationships/hyperlink" Target="http://gfx.cs.princeton.edu/gfx/pubs/Boyko_2011_ERF/index.ph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://www.sciencedirect.com/science/article/pii/0146664X81900563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www.inf.ethz.ch/personal/ladickyl/roads_gcpr14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://gamma.cs.unc.edu/RoadNetwork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://www.sciencedirect.com/science/article/pii/S096599781400101X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7" Type="http://schemas.microsoft.com/office/2007/relationships/hdphoto" Target="../media/hdphoto3.wdp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://arches.liris.cnrs.fr/publications/PG2011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2000192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len.info/papers/metropolis.pdf" TargetMode="External"/><Relationship Id="rId5" Type="http://schemas.openxmlformats.org/officeDocument/2006/relationships/image" Target="../media/image109.png"/><Relationship Id="rId4" Type="http://schemas.openxmlformats.org/officeDocument/2006/relationships/image" Target="../media/image10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 </a:t>
            </a:r>
            <a:r>
              <a:rPr lang="fr-FR" sz="1600" b="1" dirty="0" smtClean="0">
                <a:latin typeface="+mj-lt"/>
              </a:rPr>
              <a:t>R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R</a:t>
            </a:r>
            <a:r>
              <a:rPr lang="fr-FR" sz="1600" dirty="0" smtClean="0">
                <a:latin typeface="+mj-lt"/>
              </a:rPr>
              <a:t/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 </a:t>
            </a:r>
            <a:r>
              <a:rPr lang="fr-FR" sz="1600" b="1" dirty="0" smtClean="0">
                <a:latin typeface="+mj-lt"/>
              </a:rPr>
              <a:t>D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32" y="4378036"/>
            <a:ext cx="3164413" cy="23733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992307" cy="4643998"/>
          </a:xfrm>
        </p:spPr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Paris,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3740" r="7828" b="26474"/>
          <a:stretch/>
        </p:blipFill>
        <p:spPr bwMode="auto">
          <a:xfrm>
            <a:off x="8759732" y="1070977"/>
            <a:ext cx="3164414" cy="31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636000" y="4045527"/>
            <a:ext cx="3814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err="1" smtClean="0"/>
              <a:t>insee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51778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Open Data Paris :</a:t>
            </a:r>
          </a:p>
          <a:p>
            <a:pPr lvl="1"/>
            <a:r>
              <a:rPr lang="en-GB" b="1" dirty="0" smtClean="0"/>
              <a:t> from 1.8m </a:t>
            </a:r>
            <a:r>
              <a:rPr lang="en-GB" b="1" dirty="0" smtClean="0">
                <a:sym typeface="Wingdings" panose="05000000000000000000" pitchFamily="2" charset="2"/>
              </a:rPr>
              <a:t></a:t>
            </a:r>
            <a:r>
              <a:rPr lang="en-GB" b="1" dirty="0" smtClean="0"/>
              <a:t> 0.4m (</a:t>
            </a:r>
            <a:r>
              <a:rPr lang="en-GB" dirty="0" smtClean="0"/>
              <a:t>with user input: </a:t>
            </a:r>
            <a:r>
              <a:rPr lang="en-GB" b="1" dirty="0" smtClean="0"/>
              <a:t>0.34m </a:t>
            </a:r>
            <a:r>
              <a:rPr lang="en-GB" dirty="0" smtClean="0"/>
              <a:t>) 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It’s much better, robust and fast (50ms)!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18" y="3378200"/>
            <a:ext cx="4354688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  <a:p>
            <a:pPr marL="0" indent="0">
              <a:buNone/>
            </a:pPr>
            <a:r>
              <a:rPr lang="en-GB" dirty="0" smtClean="0"/>
              <a:t>Looks ok, but,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circle 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b="1" dirty="0" smtClean="0"/>
              <a:t>Not enough observations!</a:t>
            </a:r>
          </a:p>
          <a:p>
            <a:pPr lvl="1"/>
            <a:endParaRPr lang="en-GB" b="1" dirty="0"/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Yet</a:t>
            </a:r>
            <a:r>
              <a:rPr lang="en-GB" b="1" dirty="0" smtClean="0"/>
              <a:t>, </a:t>
            </a:r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</a:t>
            </a:r>
            <a:r>
              <a:rPr lang="en-GB" dirty="0" err="1" smtClean="0"/>
              <a:t>ODParis</a:t>
            </a:r>
            <a:r>
              <a:rPr lang="en-GB" dirty="0" smtClean="0"/>
              <a:t> </a:t>
            </a:r>
            <a:r>
              <a:rPr lang="en-GB" dirty="0"/>
              <a:t>: from</a:t>
            </a:r>
            <a:r>
              <a:rPr lang="en-GB" b="1" dirty="0"/>
              <a:t> 1.5m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dirty="0" smtClean="0"/>
              <a:t>0.6m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>
                <a:sym typeface="Wingdings" panose="05000000000000000000" pitchFamily="2" charset="2"/>
              </a:rPr>
              <a:t> it’s still way better</a:t>
            </a:r>
            <a:endParaRPr lang="en-GB" dirty="0"/>
          </a:p>
          <a:p>
            <a:endParaRPr lang="en-GB" b="1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4" y="2405311"/>
            <a:ext cx="5655145" cy="4292255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with Open Data Paris (Ideal data) : works but :</a:t>
            </a:r>
          </a:p>
          <a:p>
            <a:pPr lvl="1"/>
            <a:r>
              <a:rPr lang="en-GB" dirty="0" smtClean="0"/>
              <a:t>topology is broken at few points</a:t>
            </a:r>
          </a:p>
          <a:p>
            <a:pPr lvl="1"/>
            <a:r>
              <a:rPr lang="en-GB" dirty="0" smtClean="0"/>
              <a:t>Few enough to manually correct</a:t>
            </a:r>
          </a:p>
          <a:p>
            <a:pPr lvl="1"/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from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1.5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0.1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Road axis, </a:t>
            </a:r>
            <a:r>
              <a:rPr lang="fr-FR" dirty="0" err="1" smtClean="0"/>
              <a:t>roadway</a:t>
            </a:r>
            <a:r>
              <a:rPr lang="fr-FR" dirty="0" smtClean="0"/>
              <a:t> 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vs 			Street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Introduction: Streets are important 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26841"/>
            <a:ext cx="4913746" cy="347361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26841"/>
            <a:ext cx="4913746" cy="34641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1972234" y="5546883"/>
            <a:ext cx="18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+mj-lt"/>
              </a:rPr>
              <a:t>Open Data Paris</a:t>
            </a:r>
            <a:endParaRPr lang="en-GB" dirty="0">
              <a:latin typeface="+mj-lt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61953"/>
            <a:ext cx="4800052" cy="341988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80573"/>
            <a:ext cx="4800052" cy="34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errors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b="48481"/>
          <a:stretch/>
        </p:blipFill>
        <p:spPr>
          <a:xfrm>
            <a:off x="5549901" y="1669609"/>
            <a:ext cx="6372206" cy="26890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t="56897"/>
          <a:stretch/>
        </p:blipFill>
        <p:spPr>
          <a:xfrm>
            <a:off x="1972234" y="4265690"/>
            <a:ext cx="6955866" cy="2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Contributions:</a:t>
            </a:r>
          </a:p>
          <a:p>
            <a:r>
              <a:rPr lang="en-GB" dirty="0" smtClean="0"/>
              <a:t>Inverse procedural road modelling at city scale</a:t>
            </a:r>
          </a:p>
          <a:p>
            <a:r>
              <a:rPr lang="en-GB" dirty="0" smtClean="0"/>
              <a:t>Fast and robust</a:t>
            </a:r>
          </a:p>
          <a:p>
            <a:r>
              <a:rPr lang="en-GB" dirty="0" smtClean="0"/>
              <a:t>Generic observations formulation: can work with many objects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Limitations</a:t>
            </a:r>
          </a:p>
          <a:p>
            <a:pPr lvl="1"/>
            <a:r>
              <a:rPr lang="en-GB" dirty="0" smtClean="0"/>
              <a:t>Only optimising a simplified road model (no radius)</a:t>
            </a:r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Lacking regularisation forces for width (propagation)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Forme libre 3"/>
          <p:cNvSpPr/>
          <p:nvPr/>
        </p:nvSpPr>
        <p:spPr>
          <a:xfrm>
            <a:off x="6680192" y="355503"/>
            <a:ext cx="4000896" cy="4279997"/>
          </a:xfrm>
          <a:custGeom>
            <a:avLst/>
            <a:gdLst>
              <a:gd name="connsiteX0" fmla="*/ 3695708 w 4000896"/>
              <a:gd name="connsiteY0" fmla="*/ 63597 h 4279997"/>
              <a:gd name="connsiteX1" fmla="*/ 3695708 w 4000896"/>
              <a:gd name="connsiteY1" fmla="*/ 63597 h 4279997"/>
              <a:gd name="connsiteX2" fmla="*/ 3035308 w 4000896"/>
              <a:gd name="connsiteY2" fmla="*/ 76297 h 4279997"/>
              <a:gd name="connsiteX3" fmla="*/ 2387608 w 4000896"/>
              <a:gd name="connsiteY3" fmla="*/ 101697 h 4279997"/>
              <a:gd name="connsiteX4" fmla="*/ 1905008 w 4000896"/>
              <a:gd name="connsiteY4" fmla="*/ 114397 h 4279997"/>
              <a:gd name="connsiteX5" fmla="*/ 1193808 w 4000896"/>
              <a:gd name="connsiteY5" fmla="*/ 101697 h 4279997"/>
              <a:gd name="connsiteX6" fmla="*/ 660408 w 4000896"/>
              <a:gd name="connsiteY6" fmla="*/ 114397 h 4279997"/>
              <a:gd name="connsiteX7" fmla="*/ 584208 w 4000896"/>
              <a:gd name="connsiteY7" fmla="*/ 127097 h 4279997"/>
              <a:gd name="connsiteX8" fmla="*/ 482608 w 4000896"/>
              <a:gd name="connsiteY8" fmla="*/ 152497 h 4279997"/>
              <a:gd name="connsiteX9" fmla="*/ 393708 w 4000896"/>
              <a:gd name="connsiteY9" fmla="*/ 203297 h 4279997"/>
              <a:gd name="connsiteX10" fmla="*/ 317508 w 4000896"/>
              <a:gd name="connsiteY10" fmla="*/ 254097 h 4279997"/>
              <a:gd name="connsiteX11" fmla="*/ 292108 w 4000896"/>
              <a:gd name="connsiteY11" fmla="*/ 292197 h 4279997"/>
              <a:gd name="connsiteX12" fmla="*/ 215908 w 4000896"/>
              <a:gd name="connsiteY12" fmla="*/ 393797 h 4279997"/>
              <a:gd name="connsiteX13" fmla="*/ 190508 w 4000896"/>
              <a:gd name="connsiteY13" fmla="*/ 457297 h 4279997"/>
              <a:gd name="connsiteX14" fmla="*/ 177808 w 4000896"/>
              <a:gd name="connsiteY14" fmla="*/ 520797 h 4279997"/>
              <a:gd name="connsiteX15" fmla="*/ 152408 w 4000896"/>
              <a:gd name="connsiteY15" fmla="*/ 571597 h 4279997"/>
              <a:gd name="connsiteX16" fmla="*/ 127008 w 4000896"/>
              <a:gd name="connsiteY16" fmla="*/ 635097 h 4279997"/>
              <a:gd name="connsiteX17" fmla="*/ 88908 w 4000896"/>
              <a:gd name="connsiteY17" fmla="*/ 800197 h 4279997"/>
              <a:gd name="connsiteX18" fmla="*/ 76208 w 4000896"/>
              <a:gd name="connsiteY18" fmla="*/ 863697 h 4279997"/>
              <a:gd name="connsiteX19" fmla="*/ 50808 w 4000896"/>
              <a:gd name="connsiteY19" fmla="*/ 914497 h 4279997"/>
              <a:gd name="connsiteX20" fmla="*/ 25408 w 4000896"/>
              <a:gd name="connsiteY20" fmla="*/ 1016097 h 4279997"/>
              <a:gd name="connsiteX21" fmla="*/ 8 w 4000896"/>
              <a:gd name="connsiteY21" fmla="*/ 1257397 h 4279997"/>
              <a:gd name="connsiteX22" fmla="*/ 25408 w 4000896"/>
              <a:gd name="connsiteY22" fmla="*/ 1422497 h 4279997"/>
              <a:gd name="connsiteX23" fmla="*/ 76208 w 4000896"/>
              <a:gd name="connsiteY23" fmla="*/ 1536797 h 4279997"/>
              <a:gd name="connsiteX24" fmla="*/ 165108 w 4000896"/>
              <a:gd name="connsiteY24" fmla="*/ 1663797 h 4279997"/>
              <a:gd name="connsiteX25" fmla="*/ 292108 w 4000896"/>
              <a:gd name="connsiteY25" fmla="*/ 1765397 h 4279997"/>
              <a:gd name="connsiteX26" fmla="*/ 342908 w 4000896"/>
              <a:gd name="connsiteY26" fmla="*/ 1803497 h 4279997"/>
              <a:gd name="connsiteX27" fmla="*/ 368308 w 4000896"/>
              <a:gd name="connsiteY27" fmla="*/ 1841597 h 4279997"/>
              <a:gd name="connsiteX28" fmla="*/ 457208 w 4000896"/>
              <a:gd name="connsiteY28" fmla="*/ 1930497 h 4279997"/>
              <a:gd name="connsiteX29" fmla="*/ 673108 w 4000896"/>
              <a:gd name="connsiteY29" fmla="*/ 2082897 h 4279997"/>
              <a:gd name="connsiteX30" fmla="*/ 762008 w 4000896"/>
              <a:gd name="connsiteY30" fmla="*/ 2146397 h 4279997"/>
              <a:gd name="connsiteX31" fmla="*/ 787408 w 4000896"/>
              <a:gd name="connsiteY31" fmla="*/ 2184497 h 4279997"/>
              <a:gd name="connsiteX32" fmla="*/ 838208 w 4000896"/>
              <a:gd name="connsiteY32" fmla="*/ 2222597 h 4279997"/>
              <a:gd name="connsiteX33" fmla="*/ 1003308 w 4000896"/>
              <a:gd name="connsiteY33" fmla="*/ 2311497 h 4279997"/>
              <a:gd name="connsiteX34" fmla="*/ 1054108 w 4000896"/>
              <a:gd name="connsiteY34" fmla="*/ 2387697 h 4279997"/>
              <a:gd name="connsiteX35" fmla="*/ 1143008 w 4000896"/>
              <a:gd name="connsiteY35" fmla="*/ 2476597 h 4279997"/>
              <a:gd name="connsiteX36" fmla="*/ 1206508 w 4000896"/>
              <a:gd name="connsiteY36" fmla="*/ 2552797 h 4279997"/>
              <a:gd name="connsiteX37" fmla="*/ 1231908 w 4000896"/>
              <a:gd name="connsiteY37" fmla="*/ 2641697 h 4279997"/>
              <a:gd name="connsiteX38" fmla="*/ 1257308 w 4000896"/>
              <a:gd name="connsiteY38" fmla="*/ 2768697 h 4279997"/>
              <a:gd name="connsiteX39" fmla="*/ 1282708 w 4000896"/>
              <a:gd name="connsiteY39" fmla="*/ 2971897 h 4279997"/>
              <a:gd name="connsiteX40" fmla="*/ 1295408 w 4000896"/>
              <a:gd name="connsiteY40" fmla="*/ 3060797 h 4279997"/>
              <a:gd name="connsiteX41" fmla="*/ 1320808 w 4000896"/>
              <a:gd name="connsiteY41" fmla="*/ 3149697 h 4279997"/>
              <a:gd name="connsiteX42" fmla="*/ 1333508 w 4000896"/>
              <a:gd name="connsiteY42" fmla="*/ 3251297 h 4279997"/>
              <a:gd name="connsiteX43" fmla="*/ 1358908 w 4000896"/>
              <a:gd name="connsiteY43" fmla="*/ 3403697 h 4279997"/>
              <a:gd name="connsiteX44" fmla="*/ 1371608 w 4000896"/>
              <a:gd name="connsiteY44" fmla="*/ 3543397 h 4279997"/>
              <a:gd name="connsiteX45" fmla="*/ 1397008 w 4000896"/>
              <a:gd name="connsiteY45" fmla="*/ 3708497 h 4279997"/>
              <a:gd name="connsiteX46" fmla="*/ 1409708 w 4000896"/>
              <a:gd name="connsiteY46" fmla="*/ 3822797 h 4279997"/>
              <a:gd name="connsiteX47" fmla="*/ 1435108 w 4000896"/>
              <a:gd name="connsiteY47" fmla="*/ 3924397 h 4279997"/>
              <a:gd name="connsiteX48" fmla="*/ 1447808 w 4000896"/>
              <a:gd name="connsiteY48" fmla="*/ 3962497 h 4279997"/>
              <a:gd name="connsiteX49" fmla="*/ 1524008 w 4000896"/>
              <a:gd name="connsiteY49" fmla="*/ 4051397 h 4279997"/>
              <a:gd name="connsiteX50" fmla="*/ 1562108 w 4000896"/>
              <a:gd name="connsiteY50" fmla="*/ 4064097 h 4279997"/>
              <a:gd name="connsiteX51" fmla="*/ 1638308 w 4000896"/>
              <a:gd name="connsiteY51" fmla="*/ 4114897 h 4279997"/>
              <a:gd name="connsiteX52" fmla="*/ 1765308 w 4000896"/>
              <a:gd name="connsiteY52" fmla="*/ 4165697 h 4279997"/>
              <a:gd name="connsiteX53" fmla="*/ 1943108 w 4000896"/>
              <a:gd name="connsiteY53" fmla="*/ 4203797 h 4279997"/>
              <a:gd name="connsiteX54" fmla="*/ 1981208 w 4000896"/>
              <a:gd name="connsiteY54" fmla="*/ 4216497 h 4279997"/>
              <a:gd name="connsiteX55" fmla="*/ 2070108 w 4000896"/>
              <a:gd name="connsiteY55" fmla="*/ 4241897 h 4279997"/>
              <a:gd name="connsiteX56" fmla="*/ 2489208 w 4000896"/>
              <a:gd name="connsiteY56" fmla="*/ 4279997 h 4279997"/>
              <a:gd name="connsiteX57" fmla="*/ 3035308 w 4000896"/>
              <a:gd name="connsiteY57" fmla="*/ 4229197 h 4279997"/>
              <a:gd name="connsiteX58" fmla="*/ 3136908 w 4000896"/>
              <a:gd name="connsiteY58" fmla="*/ 4203797 h 4279997"/>
              <a:gd name="connsiteX59" fmla="*/ 3314708 w 4000896"/>
              <a:gd name="connsiteY59" fmla="*/ 4152997 h 4279997"/>
              <a:gd name="connsiteX60" fmla="*/ 3378208 w 4000896"/>
              <a:gd name="connsiteY60" fmla="*/ 4114897 h 4279997"/>
              <a:gd name="connsiteX61" fmla="*/ 3530608 w 4000896"/>
              <a:gd name="connsiteY61" fmla="*/ 3835497 h 4279997"/>
              <a:gd name="connsiteX62" fmla="*/ 3606808 w 4000896"/>
              <a:gd name="connsiteY62" fmla="*/ 3556097 h 4279997"/>
              <a:gd name="connsiteX63" fmla="*/ 3619508 w 4000896"/>
              <a:gd name="connsiteY63" fmla="*/ 3454497 h 4279997"/>
              <a:gd name="connsiteX64" fmla="*/ 3644908 w 4000896"/>
              <a:gd name="connsiteY64" fmla="*/ 3340197 h 4279997"/>
              <a:gd name="connsiteX65" fmla="*/ 3670308 w 4000896"/>
              <a:gd name="connsiteY65" fmla="*/ 3073497 h 4279997"/>
              <a:gd name="connsiteX66" fmla="*/ 3695708 w 4000896"/>
              <a:gd name="connsiteY66" fmla="*/ 2971897 h 4279997"/>
              <a:gd name="connsiteX67" fmla="*/ 3721108 w 4000896"/>
              <a:gd name="connsiteY67" fmla="*/ 2794097 h 4279997"/>
              <a:gd name="connsiteX68" fmla="*/ 3759208 w 4000896"/>
              <a:gd name="connsiteY68" fmla="*/ 2692497 h 4279997"/>
              <a:gd name="connsiteX69" fmla="*/ 3848108 w 4000896"/>
              <a:gd name="connsiteY69" fmla="*/ 2298797 h 4279997"/>
              <a:gd name="connsiteX70" fmla="*/ 3924308 w 4000896"/>
              <a:gd name="connsiteY70" fmla="*/ 2082897 h 4279997"/>
              <a:gd name="connsiteX71" fmla="*/ 3937008 w 4000896"/>
              <a:gd name="connsiteY71" fmla="*/ 1993997 h 4279997"/>
              <a:gd name="connsiteX72" fmla="*/ 3949708 w 4000896"/>
              <a:gd name="connsiteY72" fmla="*/ 1892397 h 4279997"/>
              <a:gd name="connsiteX73" fmla="*/ 3987808 w 4000896"/>
              <a:gd name="connsiteY73" fmla="*/ 1663797 h 4279997"/>
              <a:gd name="connsiteX74" fmla="*/ 3987808 w 4000896"/>
              <a:gd name="connsiteY74" fmla="*/ 1092297 h 4279997"/>
              <a:gd name="connsiteX75" fmla="*/ 3962408 w 4000896"/>
              <a:gd name="connsiteY75" fmla="*/ 1028797 h 4279997"/>
              <a:gd name="connsiteX76" fmla="*/ 3911608 w 4000896"/>
              <a:gd name="connsiteY76" fmla="*/ 914497 h 4279997"/>
              <a:gd name="connsiteX77" fmla="*/ 3873508 w 4000896"/>
              <a:gd name="connsiteY77" fmla="*/ 749397 h 4279997"/>
              <a:gd name="connsiteX78" fmla="*/ 3810008 w 4000896"/>
              <a:gd name="connsiteY78" fmla="*/ 609697 h 4279997"/>
              <a:gd name="connsiteX79" fmla="*/ 3771908 w 4000896"/>
              <a:gd name="connsiteY79" fmla="*/ 508097 h 4279997"/>
              <a:gd name="connsiteX80" fmla="*/ 3746508 w 4000896"/>
              <a:gd name="connsiteY80" fmla="*/ 431897 h 4279997"/>
              <a:gd name="connsiteX81" fmla="*/ 3733808 w 4000896"/>
              <a:gd name="connsiteY81" fmla="*/ 393797 h 4279997"/>
              <a:gd name="connsiteX82" fmla="*/ 3683008 w 4000896"/>
              <a:gd name="connsiteY82" fmla="*/ 317597 h 4279997"/>
              <a:gd name="connsiteX83" fmla="*/ 3632208 w 4000896"/>
              <a:gd name="connsiteY83" fmla="*/ 228697 h 4279997"/>
              <a:gd name="connsiteX84" fmla="*/ 3594108 w 4000896"/>
              <a:gd name="connsiteY84" fmla="*/ 203297 h 4279997"/>
              <a:gd name="connsiteX85" fmla="*/ 3530608 w 4000896"/>
              <a:gd name="connsiteY85" fmla="*/ 139797 h 4279997"/>
              <a:gd name="connsiteX86" fmla="*/ 3505208 w 4000896"/>
              <a:gd name="connsiteY86" fmla="*/ 101697 h 4279997"/>
              <a:gd name="connsiteX87" fmla="*/ 3467108 w 4000896"/>
              <a:gd name="connsiteY87" fmla="*/ 88997 h 4279997"/>
              <a:gd name="connsiteX88" fmla="*/ 3429008 w 4000896"/>
              <a:gd name="connsiteY88" fmla="*/ 63597 h 4279997"/>
              <a:gd name="connsiteX89" fmla="*/ 3390908 w 4000896"/>
              <a:gd name="connsiteY89" fmla="*/ 50897 h 4279997"/>
              <a:gd name="connsiteX90" fmla="*/ 3352808 w 4000896"/>
              <a:gd name="connsiteY90" fmla="*/ 25497 h 4279997"/>
              <a:gd name="connsiteX91" fmla="*/ 3314708 w 4000896"/>
              <a:gd name="connsiteY91" fmla="*/ 12797 h 4279997"/>
              <a:gd name="connsiteX92" fmla="*/ 3238508 w 4000896"/>
              <a:gd name="connsiteY92" fmla="*/ 97 h 4279997"/>
              <a:gd name="connsiteX93" fmla="*/ 3352808 w 4000896"/>
              <a:gd name="connsiteY93" fmla="*/ 12797 h 4279997"/>
              <a:gd name="connsiteX94" fmla="*/ 3238508 w 4000896"/>
              <a:gd name="connsiteY94" fmla="*/ 76297 h 427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0896" h="4279997">
                <a:moveTo>
                  <a:pt x="3695708" y="63597"/>
                </a:moveTo>
                <a:lnTo>
                  <a:pt x="3695708" y="63597"/>
                </a:lnTo>
                <a:lnTo>
                  <a:pt x="3035308" y="76297"/>
                </a:lnTo>
                <a:cubicBezTo>
                  <a:pt x="2819334" y="82588"/>
                  <a:pt x="2603551" y="94418"/>
                  <a:pt x="2387608" y="101697"/>
                </a:cubicBezTo>
                <a:lnTo>
                  <a:pt x="1905008" y="114397"/>
                </a:lnTo>
                <a:lnTo>
                  <a:pt x="1193808" y="101697"/>
                </a:lnTo>
                <a:cubicBezTo>
                  <a:pt x="1015958" y="101697"/>
                  <a:pt x="838104" y="106993"/>
                  <a:pt x="660408" y="114397"/>
                </a:cubicBezTo>
                <a:cubicBezTo>
                  <a:pt x="634680" y="115469"/>
                  <a:pt x="609387" y="121702"/>
                  <a:pt x="584208" y="127097"/>
                </a:cubicBezTo>
                <a:cubicBezTo>
                  <a:pt x="550074" y="134411"/>
                  <a:pt x="482608" y="152497"/>
                  <a:pt x="482608" y="152497"/>
                </a:cubicBezTo>
                <a:cubicBezTo>
                  <a:pt x="350811" y="240362"/>
                  <a:pt x="554838" y="106619"/>
                  <a:pt x="393708" y="203297"/>
                </a:cubicBezTo>
                <a:cubicBezTo>
                  <a:pt x="367531" y="219003"/>
                  <a:pt x="317508" y="254097"/>
                  <a:pt x="317508" y="254097"/>
                </a:cubicBezTo>
                <a:cubicBezTo>
                  <a:pt x="309041" y="266797"/>
                  <a:pt x="301086" y="279853"/>
                  <a:pt x="292108" y="292197"/>
                </a:cubicBezTo>
                <a:cubicBezTo>
                  <a:pt x="267209" y="326433"/>
                  <a:pt x="231630" y="354491"/>
                  <a:pt x="215908" y="393797"/>
                </a:cubicBezTo>
                <a:cubicBezTo>
                  <a:pt x="207441" y="414964"/>
                  <a:pt x="197059" y="435461"/>
                  <a:pt x="190508" y="457297"/>
                </a:cubicBezTo>
                <a:cubicBezTo>
                  <a:pt x="184305" y="477972"/>
                  <a:pt x="184634" y="500319"/>
                  <a:pt x="177808" y="520797"/>
                </a:cubicBezTo>
                <a:cubicBezTo>
                  <a:pt x="171821" y="538758"/>
                  <a:pt x="160097" y="554297"/>
                  <a:pt x="152408" y="571597"/>
                </a:cubicBezTo>
                <a:cubicBezTo>
                  <a:pt x="143149" y="592429"/>
                  <a:pt x="135475" y="613930"/>
                  <a:pt x="127008" y="635097"/>
                </a:cubicBezTo>
                <a:cubicBezTo>
                  <a:pt x="102458" y="782397"/>
                  <a:pt x="129501" y="637826"/>
                  <a:pt x="88908" y="800197"/>
                </a:cubicBezTo>
                <a:cubicBezTo>
                  <a:pt x="83673" y="821138"/>
                  <a:pt x="83034" y="843219"/>
                  <a:pt x="76208" y="863697"/>
                </a:cubicBezTo>
                <a:cubicBezTo>
                  <a:pt x="70221" y="881658"/>
                  <a:pt x="56795" y="896536"/>
                  <a:pt x="50808" y="914497"/>
                </a:cubicBezTo>
                <a:cubicBezTo>
                  <a:pt x="39769" y="947615"/>
                  <a:pt x="25408" y="1016097"/>
                  <a:pt x="25408" y="1016097"/>
                </a:cubicBezTo>
                <a:cubicBezTo>
                  <a:pt x="23355" y="1034574"/>
                  <a:pt x="-508" y="1245527"/>
                  <a:pt x="8" y="1257397"/>
                </a:cubicBezTo>
                <a:cubicBezTo>
                  <a:pt x="2427" y="1313025"/>
                  <a:pt x="10757" y="1368778"/>
                  <a:pt x="25408" y="1422497"/>
                </a:cubicBezTo>
                <a:cubicBezTo>
                  <a:pt x="36378" y="1462721"/>
                  <a:pt x="57562" y="1499505"/>
                  <a:pt x="76208" y="1536797"/>
                </a:cubicBezTo>
                <a:cubicBezTo>
                  <a:pt x="93971" y="1572323"/>
                  <a:pt x="136535" y="1637265"/>
                  <a:pt x="165108" y="1663797"/>
                </a:cubicBezTo>
                <a:cubicBezTo>
                  <a:pt x="204835" y="1700686"/>
                  <a:pt x="249479" y="1731903"/>
                  <a:pt x="292108" y="1765397"/>
                </a:cubicBezTo>
                <a:cubicBezTo>
                  <a:pt x="308752" y="1778474"/>
                  <a:pt x="331167" y="1785885"/>
                  <a:pt x="342908" y="1803497"/>
                </a:cubicBezTo>
                <a:cubicBezTo>
                  <a:pt x="351375" y="1816197"/>
                  <a:pt x="358097" y="1830252"/>
                  <a:pt x="368308" y="1841597"/>
                </a:cubicBezTo>
                <a:cubicBezTo>
                  <a:pt x="396343" y="1872747"/>
                  <a:pt x="423682" y="1905352"/>
                  <a:pt x="457208" y="1930497"/>
                </a:cubicBezTo>
                <a:cubicBezTo>
                  <a:pt x="656878" y="2080249"/>
                  <a:pt x="457130" y="1933374"/>
                  <a:pt x="673108" y="2082897"/>
                </a:cubicBezTo>
                <a:cubicBezTo>
                  <a:pt x="877893" y="2224671"/>
                  <a:pt x="604061" y="2041099"/>
                  <a:pt x="762008" y="2146397"/>
                </a:cubicBezTo>
                <a:cubicBezTo>
                  <a:pt x="770475" y="2159097"/>
                  <a:pt x="776615" y="2173704"/>
                  <a:pt x="787408" y="2184497"/>
                </a:cubicBezTo>
                <a:cubicBezTo>
                  <a:pt x="802375" y="2199464"/>
                  <a:pt x="820403" y="2211151"/>
                  <a:pt x="838208" y="2222597"/>
                </a:cubicBezTo>
                <a:cubicBezTo>
                  <a:pt x="957513" y="2299293"/>
                  <a:pt x="923572" y="2284918"/>
                  <a:pt x="1003308" y="2311497"/>
                </a:cubicBezTo>
                <a:cubicBezTo>
                  <a:pt x="1020241" y="2336897"/>
                  <a:pt x="1029686" y="2369381"/>
                  <a:pt x="1054108" y="2387697"/>
                </a:cubicBezTo>
                <a:cubicBezTo>
                  <a:pt x="1142161" y="2453737"/>
                  <a:pt x="1071888" y="2393624"/>
                  <a:pt x="1143008" y="2476597"/>
                </a:cubicBezTo>
                <a:cubicBezTo>
                  <a:pt x="1176713" y="2515919"/>
                  <a:pt x="1184053" y="2507886"/>
                  <a:pt x="1206508" y="2552797"/>
                </a:cubicBezTo>
                <a:cubicBezTo>
                  <a:pt x="1214838" y="2569456"/>
                  <a:pt x="1228856" y="2627455"/>
                  <a:pt x="1231908" y="2641697"/>
                </a:cubicBezTo>
                <a:cubicBezTo>
                  <a:pt x="1240954" y="2683910"/>
                  <a:pt x="1251203" y="2725959"/>
                  <a:pt x="1257308" y="2768697"/>
                </a:cubicBezTo>
                <a:cubicBezTo>
                  <a:pt x="1287928" y="2983035"/>
                  <a:pt x="1250697" y="2715806"/>
                  <a:pt x="1282708" y="2971897"/>
                </a:cubicBezTo>
                <a:cubicBezTo>
                  <a:pt x="1286421" y="3001600"/>
                  <a:pt x="1289136" y="3031527"/>
                  <a:pt x="1295408" y="3060797"/>
                </a:cubicBezTo>
                <a:cubicBezTo>
                  <a:pt x="1301866" y="3090932"/>
                  <a:pt x="1312341" y="3120064"/>
                  <a:pt x="1320808" y="3149697"/>
                </a:cubicBezTo>
                <a:cubicBezTo>
                  <a:pt x="1325041" y="3183564"/>
                  <a:pt x="1328445" y="3217544"/>
                  <a:pt x="1333508" y="3251297"/>
                </a:cubicBezTo>
                <a:cubicBezTo>
                  <a:pt x="1341148" y="3302228"/>
                  <a:pt x="1354245" y="3352408"/>
                  <a:pt x="1358908" y="3403697"/>
                </a:cubicBezTo>
                <a:cubicBezTo>
                  <a:pt x="1363141" y="3450264"/>
                  <a:pt x="1366444" y="3496924"/>
                  <a:pt x="1371608" y="3543397"/>
                </a:cubicBezTo>
                <a:cubicBezTo>
                  <a:pt x="1386645" y="3678730"/>
                  <a:pt x="1380509" y="3584756"/>
                  <a:pt x="1397008" y="3708497"/>
                </a:cubicBezTo>
                <a:cubicBezTo>
                  <a:pt x="1402074" y="3746495"/>
                  <a:pt x="1403046" y="3785046"/>
                  <a:pt x="1409708" y="3822797"/>
                </a:cubicBezTo>
                <a:cubicBezTo>
                  <a:pt x="1415775" y="3857175"/>
                  <a:pt x="1424069" y="3891279"/>
                  <a:pt x="1435108" y="3924397"/>
                </a:cubicBezTo>
                <a:cubicBezTo>
                  <a:pt x="1439341" y="3937097"/>
                  <a:pt x="1441821" y="3950523"/>
                  <a:pt x="1447808" y="3962497"/>
                </a:cubicBezTo>
                <a:cubicBezTo>
                  <a:pt x="1462724" y="3992329"/>
                  <a:pt x="1499705" y="4034038"/>
                  <a:pt x="1524008" y="4051397"/>
                </a:cubicBezTo>
                <a:cubicBezTo>
                  <a:pt x="1534901" y="4059178"/>
                  <a:pt x="1549408" y="4059864"/>
                  <a:pt x="1562108" y="4064097"/>
                </a:cubicBezTo>
                <a:cubicBezTo>
                  <a:pt x="1611533" y="4138235"/>
                  <a:pt x="1556298" y="4073892"/>
                  <a:pt x="1638308" y="4114897"/>
                </a:cubicBezTo>
                <a:cubicBezTo>
                  <a:pt x="1763259" y="4177372"/>
                  <a:pt x="1603083" y="4138659"/>
                  <a:pt x="1765308" y="4165697"/>
                </a:cubicBezTo>
                <a:cubicBezTo>
                  <a:pt x="1883793" y="4213091"/>
                  <a:pt x="1773541" y="4175536"/>
                  <a:pt x="1943108" y="4203797"/>
                </a:cubicBezTo>
                <a:cubicBezTo>
                  <a:pt x="1956313" y="4205998"/>
                  <a:pt x="1968386" y="4212650"/>
                  <a:pt x="1981208" y="4216497"/>
                </a:cubicBezTo>
                <a:cubicBezTo>
                  <a:pt x="2010727" y="4225353"/>
                  <a:pt x="2039745" y="4236616"/>
                  <a:pt x="2070108" y="4241897"/>
                </a:cubicBezTo>
                <a:cubicBezTo>
                  <a:pt x="2228080" y="4269370"/>
                  <a:pt x="2328480" y="4270542"/>
                  <a:pt x="2489208" y="4279997"/>
                </a:cubicBezTo>
                <a:cubicBezTo>
                  <a:pt x="2890178" y="4256411"/>
                  <a:pt x="2799152" y="4284763"/>
                  <a:pt x="3035308" y="4229197"/>
                </a:cubicBezTo>
                <a:cubicBezTo>
                  <a:pt x="3069289" y="4221201"/>
                  <a:pt x="3103229" y="4212982"/>
                  <a:pt x="3136908" y="4203797"/>
                </a:cubicBezTo>
                <a:cubicBezTo>
                  <a:pt x="3196374" y="4187579"/>
                  <a:pt x="3314708" y="4152997"/>
                  <a:pt x="3314708" y="4152997"/>
                </a:cubicBezTo>
                <a:cubicBezTo>
                  <a:pt x="3335875" y="4140297"/>
                  <a:pt x="3358723" y="4130052"/>
                  <a:pt x="3378208" y="4114897"/>
                </a:cubicBezTo>
                <a:cubicBezTo>
                  <a:pt x="3464331" y="4047913"/>
                  <a:pt x="3501602" y="3937019"/>
                  <a:pt x="3530608" y="3835497"/>
                </a:cubicBezTo>
                <a:cubicBezTo>
                  <a:pt x="3539184" y="3805481"/>
                  <a:pt x="3595804" y="3614787"/>
                  <a:pt x="3606808" y="3556097"/>
                </a:cubicBezTo>
                <a:cubicBezTo>
                  <a:pt x="3613098" y="3522551"/>
                  <a:pt x="3613577" y="3488108"/>
                  <a:pt x="3619508" y="3454497"/>
                </a:cubicBezTo>
                <a:cubicBezTo>
                  <a:pt x="3626291" y="3416061"/>
                  <a:pt x="3636441" y="3378297"/>
                  <a:pt x="3644908" y="3340197"/>
                </a:cubicBezTo>
                <a:cubicBezTo>
                  <a:pt x="3653375" y="3251297"/>
                  <a:pt x="3648649" y="3160133"/>
                  <a:pt x="3670308" y="3073497"/>
                </a:cubicBezTo>
                <a:cubicBezTo>
                  <a:pt x="3678775" y="3039630"/>
                  <a:pt x="3691378" y="3006536"/>
                  <a:pt x="3695708" y="2971897"/>
                </a:cubicBezTo>
                <a:cubicBezTo>
                  <a:pt x="3698119" y="2952612"/>
                  <a:pt x="3712970" y="2822581"/>
                  <a:pt x="3721108" y="2794097"/>
                </a:cubicBezTo>
                <a:cubicBezTo>
                  <a:pt x="3731045" y="2759319"/>
                  <a:pt x="3750131" y="2727509"/>
                  <a:pt x="3759208" y="2692497"/>
                </a:cubicBezTo>
                <a:cubicBezTo>
                  <a:pt x="3847224" y="2353008"/>
                  <a:pt x="3773236" y="2560848"/>
                  <a:pt x="3848108" y="2298797"/>
                </a:cubicBezTo>
                <a:cubicBezTo>
                  <a:pt x="3867923" y="2229444"/>
                  <a:pt x="3898875" y="2150717"/>
                  <a:pt x="3924308" y="2082897"/>
                </a:cubicBezTo>
                <a:cubicBezTo>
                  <a:pt x="3928541" y="2053264"/>
                  <a:pt x="3933052" y="2023669"/>
                  <a:pt x="3937008" y="1993997"/>
                </a:cubicBezTo>
                <a:cubicBezTo>
                  <a:pt x="3941519" y="1960166"/>
                  <a:pt x="3944097" y="1926063"/>
                  <a:pt x="3949708" y="1892397"/>
                </a:cubicBezTo>
                <a:cubicBezTo>
                  <a:pt x="3997848" y="1603556"/>
                  <a:pt x="3957067" y="1909724"/>
                  <a:pt x="3987808" y="1663797"/>
                </a:cubicBezTo>
                <a:cubicBezTo>
                  <a:pt x="3991786" y="1536514"/>
                  <a:pt x="4015157" y="1256392"/>
                  <a:pt x="3987808" y="1092297"/>
                </a:cubicBezTo>
                <a:cubicBezTo>
                  <a:pt x="3984060" y="1069810"/>
                  <a:pt x="3971667" y="1049629"/>
                  <a:pt x="3962408" y="1028797"/>
                </a:cubicBezTo>
                <a:cubicBezTo>
                  <a:pt x="3891218" y="868619"/>
                  <a:pt x="3986902" y="1102731"/>
                  <a:pt x="3911608" y="914497"/>
                </a:cubicBezTo>
                <a:cubicBezTo>
                  <a:pt x="3899777" y="843510"/>
                  <a:pt x="3898878" y="820434"/>
                  <a:pt x="3873508" y="749397"/>
                </a:cubicBezTo>
                <a:cubicBezTo>
                  <a:pt x="3854526" y="696246"/>
                  <a:pt x="3834221" y="658122"/>
                  <a:pt x="3810008" y="609697"/>
                </a:cubicBezTo>
                <a:cubicBezTo>
                  <a:pt x="3779900" y="459156"/>
                  <a:pt x="3819474" y="615122"/>
                  <a:pt x="3771908" y="508097"/>
                </a:cubicBezTo>
                <a:cubicBezTo>
                  <a:pt x="3761034" y="483631"/>
                  <a:pt x="3754975" y="457297"/>
                  <a:pt x="3746508" y="431897"/>
                </a:cubicBezTo>
                <a:cubicBezTo>
                  <a:pt x="3742275" y="419197"/>
                  <a:pt x="3741234" y="404936"/>
                  <a:pt x="3733808" y="393797"/>
                </a:cubicBezTo>
                <a:cubicBezTo>
                  <a:pt x="3716875" y="368397"/>
                  <a:pt x="3692661" y="346557"/>
                  <a:pt x="3683008" y="317597"/>
                </a:cubicBezTo>
                <a:cubicBezTo>
                  <a:pt x="3668477" y="274005"/>
                  <a:pt x="3670651" y="267140"/>
                  <a:pt x="3632208" y="228697"/>
                </a:cubicBezTo>
                <a:cubicBezTo>
                  <a:pt x="3621415" y="217904"/>
                  <a:pt x="3606808" y="211764"/>
                  <a:pt x="3594108" y="203297"/>
                </a:cubicBezTo>
                <a:cubicBezTo>
                  <a:pt x="3526375" y="101697"/>
                  <a:pt x="3615275" y="224464"/>
                  <a:pt x="3530608" y="139797"/>
                </a:cubicBezTo>
                <a:cubicBezTo>
                  <a:pt x="3519815" y="129004"/>
                  <a:pt x="3517127" y="111232"/>
                  <a:pt x="3505208" y="101697"/>
                </a:cubicBezTo>
                <a:cubicBezTo>
                  <a:pt x="3494755" y="93334"/>
                  <a:pt x="3479082" y="94984"/>
                  <a:pt x="3467108" y="88997"/>
                </a:cubicBezTo>
                <a:cubicBezTo>
                  <a:pt x="3453456" y="82171"/>
                  <a:pt x="3442660" y="70423"/>
                  <a:pt x="3429008" y="63597"/>
                </a:cubicBezTo>
                <a:cubicBezTo>
                  <a:pt x="3417034" y="57610"/>
                  <a:pt x="3402882" y="56884"/>
                  <a:pt x="3390908" y="50897"/>
                </a:cubicBezTo>
                <a:cubicBezTo>
                  <a:pt x="3377256" y="44071"/>
                  <a:pt x="3366460" y="32323"/>
                  <a:pt x="3352808" y="25497"/>
                </a:cubicBezTo>
                <a:cubicBezTo>
                  <a:pt x="3340834" y="19510"/>
                  <a:pt x="3327580" y="16475"/>
                  <a:pt x="3314708" y="12797"/>
                </a:cubicBezTo>
                <a:cubicBezTo>
                  <a:pt x="3263071" y="-1956"/>
                  <a:pt x="3277784" y="97"/>
                  <a:pt x="3238508" y="97"/>
                </a:cubicBezTo>
                <a:lnTo>
                  <a:pt x="3352808" y="12797"/>
                </a:lnTo>
                <a:lnTo>
                  <a:pt x="3238508" y="76297"/>
                </a:lnTo>
              </a:path>
            </a:pathLst>
          </a:custGeom>
          <a:solidFill>
            <a:srgbClr val="C55A11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Point Cloud </a:t>
            </a:r>
            <a:r>
              <a:rPr lang="en-GB" dirty="0"/>
              <a:t>Server:</a:t>
            </a:r>
            <a:br>
              <a:rPr lang="en-GB" dirty="0"/>
            </a:br>
            <a:r>
              <a:rPr lang="en-GB" dirty="0"/>
              <a:t>Data for </a:t>
            </a:r>
            <a:r>
              <a:rPr lang="en-GB" dirty="0" smtClean="0"/>
              <a:t>observations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introduction to Lidar</a:t>
            </a:r>
          </a:p>
          <a:p>
            <a:r>
              <a:rPr lang="en-GB" dirty="0"/>
              <a:t>Point Cloud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marL="914400" lvl="2" indent="0">
              <a:spcBef>
                <a:spcPts val="0"/>
              </a:spcBef>
              <a:buNone/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We need a service!</a:t>
            </a:r>
            <a:endParaRPr lang="en-US" dirty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 rot="19496444">
            <a:off x="7728280" y="3865567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simplify,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5285213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8" y="942975"/>
            <a:ext cx="4636081" cy="32440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44" y="4310530"/>
            <a:ext cx="3882883" cy="204582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588754" y="3986934"/>
            <a:ext cx="37650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/>
              <a:t>BNF, </a:t>
            </a:r>
            <a:r>
              <a:rPr lang="en-GB" sz="700" dirty="0" err="1" smtClean="0"/>
              <a:t>Gallica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4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9"/>
          <a:stretch/>
        </p:blipFill>
        <p:spPr>
          <a:xfrm>
            <a:off x="2217578" y="2430906"/>
            <a:ext cx="8399622" cy="42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r="37797"/>
          <a:stretch/>
        </p:blipFill>
        <p:spPr>
          <a:xfrm>
            <a:off x="2211321" y="3525445"/>
            <a:ext cx="9276106" cy="28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5169911"/>
            <a:ext cx="4000468" cy="1243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3396450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3413305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968379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350013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4098626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915389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541757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2927928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2948479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620959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750500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540326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759275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5558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823" b="52369"/>
          <a:stretch/>
        </p:blipFill>
        <p:spPr>
          <a:xfrm>
            <a:off x="2230510" y="2910798"/>
            <a:ext cx="9671088" cy="284345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smtClean="0"/>
              <a:t>PCS</a:t>
            </a:r>
          </a:p>
          <a:p>
            <a:pPr lvl="1"/>
            <a:r>
              <a:rPr lang="en-US" dirty="0" smtClean="0"/>
              <a:t>Focus on the whole management problem, easy to use</a:t>
            </a:r>
          </a:p>
          <a:p>
            <a:pPr lvl="1"/>
            <a:r>
              <a:rPr lang="en-US" dirty="0" smtClean="0"/>
              <a:t>Very advanced filtering</a:t>
            </a:r>
          </a:p>
          <a:p>
            <a:pPr lvl="1"/>
            <a:r>
              <a:rPr lang="en-US" dirty="0" smtClean="0"/>
              <a:t>Easy processing: toward point cloud as a service</a:t>
            </a:r>
          </a:p>
          <a:p>
            <a:r>
              <a:rPr lang="en-US" dirty="0" smtClean="0"/>
              <a:t>LOD</a:t>
            </a:r>
          </a:p>
          <a:p>
            <a:pPr lvl="1"/>
            <a:r>
              <a:rPr lang="en-US" dirty="0" smtClean="0"/>
              <a:t>Implicit: simple and efficient</a:t>
            </a:r>
          </a:p>
          <a:p>
            <a:pPr lvl="1"/>
            <a:r>
              <a:rPr lang="en-US" dirty="0" smtClean="0"/>
              <a:t>Easy to use in other settings</a:t>
            </a:r>
          </a:p>
          <a:p>
            <a:pPr lvl="1"/>
            <a:r>
              <a:rPr lang="en-US" dirty="0" smtClean="0"/>
              <a:t>Demonstrating point cloud streaming: toward p.c.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sz="3200" b="1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level, not point level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LOD : relies on ordering the points !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 have to use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May be slow to build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6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</a:t>
            </a:r>
            <a:r>
              <a:rPr lang="en-GB" dirty="0" smtClean="0"/>
              <a:t>and streets are carefully 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Visualisation</a:t>
            </a:r>
          </a:p>
          <a:p>
            <a:r>
              <a:rPr lang="en-GB" dirty="0" smtClean="0"/>
              <a:t>Analysis</a:t>
            </a:r>
          </a:p>
          <a:p>
            <a:r>
              <a:rPr lang="en-GB" dirty="0" smtClean="0"/>
              <a:t>Simulation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46" y="1489284"/>
            <a:ext cx="3253338" cy="17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88" y="3583701"/>
            <a:ext cx="2900654" cy="116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err="1" smtClean="0"/>
              <a:t>StreetGen</a:t>
            </a:r>
            <a:endParaRPr lang="en-US" dirty="0" smtClean="0"/>
          </a:p>
          <a:p>
            <a:pPr lvl="1"/>
            <a:r>
              <a:rPr lang="en-US" dirty="0" smtClean="0"/>
              <a:t>Simple model, everything in database</a:t>
            </a:r>
          </a:p>
          <a:p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Easy edit with any GIS soft</a:t>
            </a:r>
          </a:p>
          <a:p>
            <a:r>
              <a:rPr lang="en-US" dirty="0" err="1" smtClean="0"/>
              <a:t>Optimisation</a:t>
            </a:r>
            <a:endParaRPr lang="en-US" dirty="0" smtClean="0"/>
          </a:p>
          <a:p>
            <a:pPr lvl="1"/>
            <a:r>
              <a:rPr lang="en-US" dirty="0" err="1" smtClean="0"/>
              <a:t>Optimise</a:t>
            </a:r>
            <a:r>
              <a:rPr lang="en-US" dirty="0" smtClean="0"/>
              <a:t> at whole </a:t>
            </a:r>
            <a:r>
              <a:rPr lang="en-US" dirty="0" err="1" smtClean="0"/>
              <a:t>paris</a:t>
            </a:r>
            <a:r>
              <a:rPr lang="en-US" dirty="0" smtClean="0"/>
              <a:t> scale, works with any observation</a:t>
            </a:r>
          </a:p>
          <a:p>
            <a:r>
              <a:rPr lang="en-US" dirty="0" smtClean="0"/>
              <a:t>Point Cloud Server</a:t>
            </a:r>
          </a:p>
          <a:p>
            <a:pPr lvl="1"/>
            <a:r>
              <a:rPr lang="en-US" dirty="0" smtClean="0"/>
              <a:t>Manage point cloud, point cloud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272583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err="1" smtClean="0"/>
              <a:t>StreetGen</a:t>
            </a:r>
            <a:endParaRPr lang="en-GB" dirty="0" smtClean="0"/>
          </a:p>
          <a:p>
            <a:pPr lvl="1"/>
            <a:r>
              <a:rPr lang="en-GB" dirty="0" smtClean="0"/>
              <a:t>Model too simple</a:t>
            </a:r>
          </a:p>
          <a:p>
            <a:pPr lvl="1"/>
            <a:r>
              <a:rPr lang="en-GB" dirty="0" smtClean="0"/>
              <a:t>Interaction limited to simple mechanisms</a:t>
            </a:r>
          </a:p>
          <a:p>
            <a:pPr lvl="1"/>
            <a:r>
              <a:rPr lang="en-GB" dirty="0" smtClean="0"/>
              <a:t>Optimise only a part of the model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Point </a:t>
            </a:r>
            <a:r>
              <a:rPr lang="en-GB" dirty="0"/>
              <a:t>Cloud Server :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Must group points into meaningful groups</a:t>
            </a: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Dealing with objects and road model simultaneously calls for much stronger modelling and optimisation </a:t>
            </a:r>
            <a:r>
              <a:rPr lang="en-GB" dirty="0" smtClean="0"/>
              <a:t>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err="1" smtClean="0"/>
              <a:t>powerfull</a:t>
            </a:r>
            <a:r>
              <a:rPr lang="en-GB" dirty="0" smtClean="0"/>
              <a:t> (RJ-MCMC)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4"/>
            <a:ext cx="8127110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For the moment: low level information, but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All cars will need a shared high level road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32964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76176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6792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Visualisation </a:t>
            </a:r>
          </a:p>
          <a:p>
            <a:pPr lvl="1"/>
            <a:r>
              <a:rPr lang="en-GB" dirty="0" smtClean="0"/>
              <a:t>map / 3D model</a:t>
            </a:r>
          </a:p>
          <a:p>
            <a:pPr lvl="1"/>
            <a:r>
              <a:rPr lang="en-GB" dirty="0" smtClean="0"/>
              <a:t>Consultation / communication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96" y="3924300"/>
            <a:ext cx="2797175" cy="27971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617134" y="1532965"/>
            <a:ext cx="6438618" cy="518851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856562" y="6235740"/>
            <a:ext cx="16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Thales TVNG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+mj-lt"/>
              </a:rPr>
              <a:t>Visualisation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analysis / 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0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 Cities are evolving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are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Café terrace: day/night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Garbage bin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(parking behaviour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150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To understand city </a:t>
            </a:r>
            <a:r>
              <a:rPr lang="en-GB" dirty="0" err="1" smtClean="0">
                <a:sym typeface="Wingdings" panose="05000000000000000000" pitchFamily="2" charset="2"/>
              </a:rPr>
              <a:t>evolutionsstudy</a:t>
            </a:r>
            <a:r>
              <a:rPr lang="en-GB" dirty="0" smtClean="0">
                <a:sym typeface="Wingdings" panose="05000000000000000000" pitchFamily="2" charset="2"/>
              </a:rPr>
              <a:t>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(my current work)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151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10160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Conclusion need illustrations and splitting slides</a:t>
            </a:r>
          </a:p>
          <a:p>
            <a:r>
              <a:rPr lang="en-GB" dirty="0" smtClean="0"/>
              <a:t>Solve the </a:t>
            </a:r>
            <a:r>
              <a:rPr lang="en-GB" dirty="0" err="1" smtClean="0"/>
              <a:t>todo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Premiere page:  logos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gros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 - le besoin de réduire l'information pour pouvoir passer plus de temps à expliquer certains </a:t>
            </a:r>
            <a:r>
              <a:rPr lang="fr-FR" dirty="0" smtClean="0"/>
              <a:t>schémas</a:t>
            </a:r>
            <a:endParaRPr lang="fr-FR" dirty="0"/>
          </a:p>
          <a:p>
            <a:r>
              <a:rPr lang="fr-FR" dirty="0"/>
              <a:t> - le besoin de fluidifier certaines transitions (notamment la transition nécessaire vu que le Point Cloud Server se retrouve à la fin)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7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endParaRPr lang="en-GB" dirty="0"/>
          </a:p>
        </p:txBody>
      </p:sp>
      <p:sp>
        <p:nvSpPr>
          <p:cNvPr id="2" name="Espace réservé du conten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annexe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46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16422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Past</a:t>
            </a:r>
          </a:p>
          <a:p>
            <a:pPr lvl="1"/>
            <a:r>
              <a:rPr lang="en-GB" dirty="0" smtClean="0"/>
              <a:t>Present</a:t>
            </a:r>
          </a:p>
          <a:p>
            <a:pPr lvl="1"/>
            <a:r>
              <a:rPr lang="en-GB" dirty="0" smtClean="0"/>
              <a:t>planning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1410712"/>
            <a:ext cx="6905884" cy="526862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1217246" y="6242379"/>
            <a:ext cx="63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Apur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latin typeface="+mj-lt"/>
              </a:rPr>
              <a:t>analysis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</a:t>
            </a:r>
            <a:r>
              <a:rPr lang="en-GB" dirty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6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160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System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4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161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3632200" y="2817090"/>
            <a:ext cx="6451600" cy="2937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bonus: schema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2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</a:p>
          <a:p>
            <a:pPr lvl="1"/>
            <a:r>
              <a:rPr lang="fr-FR" dirty="0" err="1" smtClean="0"/>
              <a:t>Urbanism</a:t>
            </a:r>
            <a:endParaRPr lang="fr-FR" dirty="0" smtClean="0"/>
          </a:p>
          <a:p>
            <a:pPr lvl="1"/>
            <a:r>
              <a:rPr lang="fr-FR" dirty="0" smtClean="0"/>
              <a:t>Transport</a:t>
            </a:r>
          </a:p>
          <a:p>
            <a:pPr lvl="1"/>
            <a:r>
              <a:rPr lang="fr-FR" dirty="0" err="1" smtClean="0"/>
              <a:t>Environment</a:t>
            </a:r>
            <a:endParaRPr lang="fr-FR" dirty="0" smtClean="0"/>
          </a:p>
          <a:p>
            <a:pPr lvl="1"/>
            <a:r>
              <a:rPr lang="fr-FR" dirty="0" smtClean="0"/>
              <a:t>Security</a:t>
            </a:r>
          </a:p>
          <a:p>
            <a:pPr lvl="1"/>
            <a:r>
              <a:rPr lang="fr-FR" dirty="0" smtClean="0"/>
              <a:t>Communication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6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" y="0"/>
            <a:ext cx="12160913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40" y="1994504"/>
            <a:ext cx="7831094" cy="476391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example of interactive map tracking usefulness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7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6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166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1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Traffic / pollution / noise …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/>
          </a:p>
        </p:txBody>
      </p:sp>
      <p:pic>
        <p:nvPicPr>
          <p:cNvPr id="3074" name="Picture 2" descr="http://www.aria.fr/projets/aircity/images/visuweb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12714" r="15080"/>
          <a:stretch/>
        </p:blipFill>
        <p:spPr bwMode="auto">
          <a:xfrm>
            <a:off x="1845234" y="2528962"/>
            <a:ext cx="47625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45234" y="571051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smtClean="0"/>
              <a:t>Air city: pollution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38" y="2528962"/>
            <a:ext cx="5277921" cy="32814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70598" y="5759676"/>
            <a:ext cx="1793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err="1" smtClean="0"/>
              <a:t>Ifstar</a:t>
            </a:r>
            <a:r>
              <a:rPr lang="en-GB" dirty="0" smtClean="0"/>
              <a:t> : noise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</a:t>
            </a:r>
            <a:r>
              <a:rPr lang="en-GB" dirty="0" smtClean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analysis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/ </a:t>
            </a:r>
            <a:r>
              <a:rPr lang="en-GB" dirty="0">
                <a:latin typeface="+mj-lt"/>
              </a:rPr>
              <a:t>simulation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2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methods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1124999"/>
            <a:ext cx="5120378" cy="272996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4009554"/>
            <a:ext cx="5120378" cy="27193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4678823" cy="4643998"/>
          </a:xfrm>
        </p:spPr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bandwidth: it’s going to be fast, apology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GB" dirty="0"/>
              <a:t>traffic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</a:t>
            </a:r>
            <a:r>
              <a:rPr lang="en-GB" dirty="0"/>
              <a:t>organisation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brightnessContrast bright="4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765300"/>
            <a:ext cx="10077450" cy="5161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organisation/ </a:t>
            </a:r>
            <a:r>
              <a:rPr lang="en-GB" dirty="0"/>
              <a:t>sensing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methods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718351" cy="4643998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smtClean="0"/>
              <a:t>«  </a:t>
            </a:r>
            <a:r>
              <a:rPr lang="fr-FR" dirty="0" err="1" smtClean="0"/>
              <a:t>street</a:t>
            </a:r>
            <a:r>
              <a:rPr lang="fr-FR" dirty="0" smtClean="0"/>
              <a:t>»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smtClean="0"/>
              <a:t>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27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184" y="925911"/>
            <a:ext cx="2783066" cy="18270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6" y="2845035"/>
            <a:ext cx="2209548" cy="16193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48836" r="18386" b="4861"/>
          <a:stretch/>
        </p:blipFill>
        <p:spPr>
          <a:xfrm>
            <a:off x="8258892" y="4600888"/>
            <a:ext cx="3828358" cy="20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90" y="1317697"/>
            <a:ext cx="8008887" cy="47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"/>
          <p:cNvSpPr>
            <a:spLocks noGrp="1"/>
          </p:cNvSpPr>
          <p:nvPr>
            <p:ph idx="1"/>
          </p:nvPr>
        </p:nvSpPr>
        <p:spPr>
          <a:xfrm>
            <a:off x="795374" y="826904"/>
            <a:ext cx="5992307" cy="4643998"/>
          </a:xfrm>
        </p:spPr>
        <p:txBody>
          <a:bodyPr/>
          <a:lstStyle/>
          <a:p>
            <a:r>
              <a:rPr lang="fr-FR" dirty="0" err="1" smtClean="0"/>
              <a:t>Procedural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>:</a:t>
            </a:r>
          </a:p>
          <a:p>
            <a:r>
              <a:rPr lang="fr-FR" dirty="0" smtClean="0"/>
              <a:t>Have a mode of </a:t>
            </a:r>
            <a:r>
              <a:rPr lang="fr-FR" dirty="0" err="1" smtClean="0"/>
              <a:t>streets</a:t>
            </a:r>
            <a:r>
              <a:rPr lang="fr-FR" dirty="0" smtClean="0"/>
              <a:t>!</a:t>
            </a:r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7519" y="2136830"/>
            <a:ext cx="6843099" cy="465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18" y="1330397"/>
            <a:ext cx="8008887" cy="4770293"/>
          </a:xfrm>
          <a:prstGeom prst="rect">
            <a:avLst/>
          </a:prstGeom>
        </p:spPr>
      </p:pic>
      <p:sp>
        <p:nvSpPr>
          <p:cNvPr id="10" name="Rectangle 9">
            <a:hlinkClick r:id="rId4"/>
          </p:cNvPr>
          <p:cNvSpPr/>
          <p:nvPr/>
        </p:nvSpPr>
        <p:spPr>
          <a:xfrm>
            <a:off x="1980319" y="44359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hlinkClick r:id="rId5"/>
          </p:cNvPr>
          <p:cNvSpPr/>
          <p:nvPr/>
        </p:nvSpPr>
        <p:spPr>
          <a:xfrm>
            <a:off x="1980319" y="39738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>
            <a:hlinkClick r:id="rId6"/>
          </p:cNvPr>
          <p:cNvSpPr/>
          <p:nvPr/>
        </p:nvSpPr>
        <p:spPr>
          <a:xfrm>
            <a:off x="1971099" y="3058465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7"/>
          </p:cNvPr>
          <p:cNvSpPr/>
          <p:nvPr/>
        </p:nvSpPr>
        <p:spPr>
          <a:xfrm>
            <a:off x="1980319" y="2647989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>
            <a:hlinkClick r:id="rId8"/>
          </p:cNvPr>
          <p:cNvSpPr/>
          <p:nvPr/>
        </p:nvSpPr>
        <p:spPr>
          <a:xfrm>
            <a:off x="1980319" y="554564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>
            <a:hlinkClick r:id="rId9"/>
          </p:cNvPr>
          <p:cNvSpPr/>
          <p:nvPr/>
        </p:nvSpPr>
        <p:spPr>
          <a:xfrm>
            <a:off x="1980319" y="517787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>
            <a:hlinkClick r:id="rId10"/>
          </p:cNvPr>
          <p:cNvSpPr/>
          <p:nvPr/>
        </p:nvSpPr>
        <p:spPr>
          <a:xfrm>
            <a:off x="1971099" y="1667269"/>
            <a:ext cx="1150523" cy="274973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hlinkClick r:id="rId11"/>
          </p:cNvPr>
          <p:cNvSpPr/>
          <p:nvPr/>
        </p:nvSpPr>
        <p:spPr>
          <a:xfrm>
            <a:off x="1980320" y="1348128"/>
            <a:ext cx="909848" cy="29083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12"/>
          </p:cNvPr>
          <p:cNvSpPr/>
          <p:nvPr/>
        </p:nvSpPr>
        <p:spPr>
          <a:xfrm>
            <a:off x="1975657" y="1974461"/>
            <a:ext cx="1314011" cy="25436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Montoya2014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94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2918" r="60703" b="24431"/>
          <a:stretch/>
        </p:blipFill>
        <p:spPr>
          <a:xfrm>
            <a:off x="2009055" y="2724546"/>
            <a:ext cx="3760403" cy="4115719"/>
          </a:xfrm>
          <a:prstGeom prst="rect">
            <a:avLst/>
          </a:prstGeom>
        </p:spPr>
      </p:pic>
      <p:sp>
        <p:nvSpPr>
          <p:cNvPr id="11" name="Rectangle 10">
            <a:hlinkClick r:id="rId4"/>
          </p:cNvPr>
          <p:cNvSpPr/>
          <p:nvPr/>
        </p:nvSpPr>
        <p:spPr>
          <a:xfrm>
            <a:off x="2009055" y="238271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98" y="1772016"/>
            <a:ext cx="5286000" cy="4293103"/>
          </a:xfrm>
          <a:prstGeom prst="rect">
            <a:avLst/>
          </a:prstGeom>
        </p:spPr>
      </p:pic>
      <p:sp>
        <p:nvSpPr>
          <p:cNvPr id="13" name="Rectangle 12">
            <a:hlinkClick r:id="rId7"/>
          </p:cNvPr>
          <p:cNvSpPr/>
          <p:nvPr/>
        </p:nvSpPr>
        <p:spPr>
          <a:xfrm>
            <a:off x="6804129" y="6109078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230620" y="6060952"/>
            <a:ext cx="2852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smtClean="0"/>
              <a:t>aerial images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14" y="4539116"/>
            <a:ext cx="9886869" cy="223385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369973" y="658634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4"/>
          </p:cNvPr>
          <p:cNvSpPr/>
          <p:nvPr/>
        </p:nvSpPr>
        <p:spPr>
          <a:xfrm>
            <a:off x="2320869" y="4150745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1505452"/>
            <a:ext cx="2739175" cy="26471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61" y="1508396"/>
            <a:ext cx="2926746" cy="2647268"/>
          </a:xfrm>
          <a:prstGeom prst="rect">
            <a:avLst/>
          </a:prstGeom>
        </p:spPr>
      </p:pic>
      <p:sp>
        <p:nvSpPr>
          <p:cNvPr id="22" name="Rectangle 21">
            <a:hlinkClick r:id="rId7"/>
          </p:cNvPr>
          <p:cNvSpPr/>
          <p:nvPr/>
        </p:nvSpPr>
        <p:spPr>
          <a:xfrm>
            <a:off x="9756056" y="1232083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516780" y="4150745"/>
            <a:ext cx="538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High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low recall + low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high recall + F* (includes cost)</a:t>
            </a:r>
            <a:endParaRPr lang="en-GB" sz="1200" dirty="0">
              <a:latin typeface="+mj-l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24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466086" y="127401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042402" y="6029720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33</a:t>
            </a:fld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5" y="1699812"/>
            <a:ext cx="3746693" cy="437537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34</a:t>
            </a:fld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simulation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35</a:t>
            </a:fld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Traffic simulation 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Procedural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Forme libre 1"/>
          <p:cNvSpPr/>
          <p:nvPr/>
        </p:nvSpPr>
        <p:spPr>
          <a:xfrm>
            <a:off x="1320800" y="279400"/>
            <a:ext cx="5753100" cy="6273800"/>
          </a:xfrm>
          <a:custGeom>
            <a:avLst/>
            <a:gdLst>
              <a:gd name="connsiteX0" fmla="*/ 3251200 w 5753100"/>
              <a:gd name="connsiteY0" fmla="*/ 190500 h 6273800"/>
              <a:gd name="connsiteX1" fmla="*/ 3251200 w 5753100"/>
              <a:gd name="connsiteY1" fmla="*/ 190500 h 6273800"/>
              <a:gd name="connsiteX2" fmla="*/ 2603500 w 5753100"/>
              <a:gd name="connsiteY2" fmla="*/ 190500 h 6273800"/>
              <a:gd name="connsiteX3" fmla="*/ 2540000 w 5753100"/>
              <a:gd name="connsiteY3" fmla="*/ 228600 h 6273800"/>
              <a:gd name="connsiteX4" fmla="*/ 2489200 w 5753100"/>
              <a:gd name="connsiteY4" fmla="*/ 254000 h 6273800"/>
              <a:gd name="connsiteX5" fmla="*/ 2463800 w 5753100"/>
              <a:gd name="connsiteY5" fmla="*/ 292100 h 6273800"/>
              <a:gd name="connsiteX6" fmla="*/ 2425700 w 5753100"/>
              <a:gd name="connsiteY6" fmla="*/ 330200 h 6273800"/>
              <a:gd name="connsiteX7" fmla="*/ 2400300 w 5753100"/>
              <a:gd name="connsiteY7" fmla="*/ 406400 h 6273800"/>
              <a:gd name="connsiteX8" fmla="*/ 2374900 w 5753100"/>
              <a:gd name="connsiteY8" fmla="*/ 444500 h 6273800"/>
              <a:gd name="connsiteX9" fmla="*/ 2349500 w 5753100"/>
              <a:gd name="connsiteY9" fmla="*/ 533400 h 6273800"/>
              <a:gd name="connsiteX10" fmla="*/ 2298700 w 5753100"/>
              <a:gd name="connsiteY10" fmla="*/ 673100 h 6273800"/>
              <a:gd name="connsiteX11" fmla="*/ 2273300 w 5753100"/>
              <a:gd name="connsiteY11" fmla="*/ 723900 h 6273800"/>
              <a:gd name="connsiteX12" fmla="*/ 2247900 w 5753100"/>
              <a:gd name="connsiteY12" fmla="*/ 838200 h 6273800"/>
              <a:gd name="connsiteX13" fmla="*/ 2222500 w 5753100"/>
              <a:gd name="connsiteY13" fmla="*/ 901700 h 6273800"/>
              <a:gd name="connsiteX14" fmla="*/ 2197100 w 5753100"/>
              <a:gd name="connsiteY14" fmla="*/ 1066800 h 6273800"/>
              <a:gd name="connsiteX15" fmla="*/ 2171700 w 5753100"/>
              <a:gd name="connsiteY15" fmla="*/ 1181100 h 6273800"/>
              <a:gd name="connsiteX16" fmla="*/ 2159000 w 5753100"/>
              <a:gd name="connsiteY16" fmla="*/ 1244600 h 6273800"/>
              <a:gd name="connsiteX17" fmla="*/ 2133600 w 5753100"/>
              <a:gd name="connsiteY17" fmla="*/ 1346200 h 6273800"/>
              <a:gd name="connsiteX18" fmla="*/ 2120900 w 5753100"/>
              <a:gd name="connsiteY18" fmla="*/ 1397000 h 6273800"/>
              <a:gd name="connsiteX19" fmla="*/ 2108200 w 5753100"/>
              <a:gd name="connsiteY19" fmla="*/ 1485900 h 6273800"/>
              <a:gd name="connsiteX20" fmla="*/ 2082800 w 5753100"/>
              <a:gd name="connsiteY20" fmla="*/ 1562100 h 6273800"/>
              <a:gd name="connsiteX21" fmla="*/ 2057400 w 5753100"/>
              <a:gd name="connsiteY21" fmla="*/ 1866900 h 6273800"/>
              <a:gd name="connsiteX22" fmla="*/ 2032000 w 5753100"/>
              <a:gd name="connsiteY22" fmla="*/ 2019300 h 6273800"/>
              <a:gd name="connsiteX23" fmla="*/ 2006600 w 5753100"/>
              <a:gd name="connsiteY23" fmla="*/ 2095500 h 6273800"/>
              <a:gd name="connsiteX24" fmla="*/ 1993900 w 5753100"/>
              <a:gd name="connsiteY24" fmla="*/ 2146300 h 6273800"/>
              <a:gd name="connsiteX25" fmla="*/ 1968500 w 5753100"/>
              <a:gd name="connsiteY25" fmla="*/ 2197100 h 6273800"/>
              <a:gd name="connsiteX26" fmla="*/ 1917700 w 5753100"/>
              <a:gd name="connsiteY26" fmla="*/ 2311400 h 6273800"/>
              <a:gd name="connsiteX27" fmla="*/ 1879600 w 5753100"/>
              <a:gd name="connsiteY27" fmla="*/ 2362200 h 6273800"/>
              <a:gd name="connsiteX28" fmla="*/ 1803400 w 5753100"/>
              <a:gd name="connsiteY28" fmla="*/ 2501900 h 6273800"/>
              <a:gd name="connsiteX29" fmla="*/ 1752600 w 5753100"/>
              <a:gd name="connsiteY29" fmla="*/ 2565400 h 6273800"/>
              <a:gd name="connsiteX30" fmla="*/ 1701800 w 5753100"/>
              <a:gd name="connsiteY30" fmla="*/ 2641600 h 6273800"/>
              <a:gd name="connsiteX31" fmla="*/ 1600200 w 5753100"/>
              <a:gd name="connsiteY31" fmla="*/ 2768600 h 6273800"/>
              <a:gd name="connsiteX32" fmla="*/ 1511300 w 5753100"/>
              <a:gd name="connsiteY32" fmla="*/ 2882900 h 6273800"/>
              <a:gd name="connsiteX33" fmla="*/ 1447800 w 5753100"/>
              <a:gd name="connsiteY33" fmla="*/ 2933700 h 6273800"/>
              <a:gd name="connsiteX34" fmla="*/ 1397000 w 5753100"/>
              <a:gd name="connsiteY34" fmla="*/ 2997200 h 6273800"/>
              <a:gd name="connsiteX35" fmla="*/ 1333500 w 5753100"/>
              <a:gd name="connsiteY35" fmla="*/ 3048000 h 6273800"/>
              <a:gd name="connsiteX36" fmla="*/ 1244600 w 5753100"/>
              <a:gd name="connsiteY36" fmla="*/ 3136900 h 6273800"/>
              <a:gd name="connsiteX37" fmla="*/ 1193800 w 5753100"/>
              <a:gd name="connsiteY37" fmla="*/ 3175000 h 6273800"/>
              <a:gd name="connsiteX38" fmla="*/ 1143000 w 5753100"/>
              <a:gd name="connsiteY38" fmla="*/ 3225800 h 6273800"/>
              <a:gd name="connsiteX39" fmla="*/ 1028700 w 5753100"/>
              <a:gd name="connsiteY39" fmla="*/ 3314700 h 6273800"/>
              <a:gd name="connsiteX40" fmla="*/ 965200 w 5753100"/>
              <a:gd name="connsiteY40" fmla="*/ 3378200 h 6273800"/>
              <a:gd name="connsiteX41" fmla="*/ 876300 w 5753100"/>
              <a:gd name="connsiteY41" fmla="*/ 3454400 h 6273800"/>
              <a:gd name="connsiteX42" fmla="*/ 800100 w 5753100"/>
              <a:gd name="connsiteY42" fmla="*/ 3606800 h 6273800"/>
              <a:gd name="connsiteX43" fmla="*/ 723900 w 5753100"/>
              <a:gd name="connsiteY43" fmla="*/ 3695700 h 6273800"/>
              <a:gd name="connsiteX44" fmla="*/ 546100 w 5753100"/>
              <a:gd name="connsiteY44" fmla="*/ 3810000 h 6273800"/>
              <a:gd name="connsiteX45" fmla="*/ 457200 w 5753100"/>
              <a:gd name="connsiteY45" fmla="*/ 3860800 h 6273800"/>
              <a:gd name="connsiteX46" fmla="*/ 381000 w 5753100"/>
              <a:gd name="connsiteY46" fmla="*/ 3924300 h 6273800"/>
              <a:gd name="connsiteX47" fmla="*/ 330200 w 5753100"/>
              <a:gd name="connsiteY47" fmla="*/ 3975100 h 6273800"/>
              <a:gd name="connsiteX48" fmla="*/ 254000 w 5753100"/>
              <a:gd name="connsiteY48" fmla="*/ 4114800 h 6273800"/>
              <a:gd name="connsiteX49" fmla="*/ 228600 w 5753100"/>
              <a:gd name="connsiteY49" fmla="*/ 4178300 h 6273800"/>
              <a:gd name="connsiteX50" fmla="*/ 177800 w 5753100"/>
              <a:gd name="connsiteY50" fmla="*/ 4267200 h 6273800"/>
              <a:gd name="connsiteX51" fmla="*/ 139700 w 5753100"/>
              <a:gd name="connsiteY51" fmla="*/ 4356100 h 6273800"/>
              <a:gd name="connsiteX52" fmla="*/ 50800 w 5753100"/>
              <a:gd name="connsiteY52" fmla="*/ 4508500 h 6273800"/>
              <a:gd name="connsiteX53" fmla="*/ 25400 w 5753100"/>
              <a:gd name="connsiteY53" fmla="*/ 4584700 h 6273800"/>
              <a:gd name="connsiteX54" fmla="*/ 0 w 5753100"/>
              <a:gd name="connsiteY54" fmla="*/ 4762500 h 6273800"/>
              <a:gd name="connsiteX55" fmla="*/ 12700 w 5753100"/>
              <a:gd name="connsiteY55" fmla="*/ 4991100 h 6273800"/>
              <a:gd name="connsiteX56" fmla="*/ 63500 w 5753100"/>
              <a:gd name="connsiteY56" fmla="*/ 5372100 h 6273800"/>
              <a:gd name="connsiteX57" fmla="*/ 101600 w 5753100"/>
              <a:gd name="connsiteY57" fmla="*/ 5461000 h 6273800"/>
              <a:gd name="connsiteX58" fmla="*/ 203200 w 5753100"/>
              <a:gd name="connsiteY58" fmla="*/ 5626100 h 6273800"/>
              <a:gd name="connsiteX59" fmla="*/ 317500 w 5753100"/>
              <a:gd name="connsiteY59" fmla="*/ 5765800 h 6273800"/>
              <a:gd name="connsiteX60" fmla="*/ 647700 w 5753100"/>
              <a:gd name="connsiteY60" fmla="*/ 6045200 h 6273800"/>
              <a:gd name="connsiteX61" fmla="*/ 787400 w 5753100"/>
              <a:gd name="connsiteY61" fmla="*/ 6134100 h 6273800"/>
              <a:gd name="connsiteX62" fmla="*/ 990600 w 5753100"/>
              <a:gd name="connsiteY62" fmla="*/ 6235700 h 6273800"/>
              <a:gd name="connsiteX63" fmla="*/ 1054100 w 5753100"/>
              <a:gd name="connsiteY63" fmla="*/ 6248400 h 6273800"/>
              <a:gd name="connsiteX64" fmla="*/ 1104900 w 5753100"/>
              <a:gd name="connsiteY64" fmla="*/ 6273800 h 6273800"/>
              <a:gd name="connsiteX65" fmla="*/ 1498600 w 5753100"/>
              <a:gd name="connsiteY65" fmla="*/ 6261100 h 6273800"/>
              <a:gd name="connsiteX66" fmla="*/ 2044700 w 5753100"/>
              <a:gd name="connsiteY66" fmla="*/ 6248400 h 6273800"/>
              <a:gd name="connsiteX67" fmla="*/ 2120900 w 5753100"/>
              <a:gd name="connsiteY67" fmla="*/ 6223000 h 6273800"/>
              <a:gd name="connsiteX68" fmla="*/ 2260600 w 5753100"/>
              <a:gd name="connsiteY68" fmla="*/ 6197600 h 6273800"/>
              <a:gd name="connsiteX69" fmla="*/ 2400300 w 5753100"/>
              <a:gd name="connsiteY69" fmla="*/ 6184900 h 6273800"/>
              <a:gd name="connsiteX70" fmla="*/ 2438400 w 5753100"/>
              <a:gd name="connsiteY70" fmla="*/ 6172200 h 6273800"/>
              <a:gd name="connsiteX71" fmla="*/ 2527300 w 5753100"/>
              <a:gd name="connsiteY71" fmla="*/ 6146800 h 6273800"/>
              <a:gd name="connsiteX72" fmla="*/ 2603500 w 5753100"/>
              <a:gd name="connsiteY72" fmla="*/ 6083300 h 6273800"/>
              <a:gd name="connsiteX73" fmla="*/ 2654300 w 5753100"/>
              <a:gd name="connsiteY73" fmla="*/ 6057900 h 6273800"/>
              <a:gd name="connsiteX74" fmla="*/ 2768600 w 5753100"/>
              <a:gd name="connsiteY74" fmla="*/ 6007100 h 6273800"/>
              <a:gd name="connsiteX75" fmla="*/ 2806700 w 5753100"/>
              <a:gd name="connsiteY75" fmla="*/ 5994400 h 6273800"/>
              <a:gd name="connsiteX76" fmla="*/ 2844800 w 5753100"/>
              <a:gd name="connsiteY76" fmla="*/ 5956300 h 6273800"/>
              <a:gd name="connsiteX77" fmla="*/ 2921000 w 5753100"/>
              <a:gd name="connsiteY77" fmla="*/ 5918200 h 6273800"/>
              <a:gd name="connsiteX78" fmla="*/ 2971800 w 5753100"/>
              <a:gd name="connsiteY78" fmla="*/ 5842000 h 6273800"/>
              <a:gd name="connsiteX79" fmla="*/ 3009900 w 5753100"/>
              <a:gd name="connsiteY79" fmla="*/ 5765800 h 6273800"/>
              <a:gd name="connsiteX80" fmla="*/ 3035300 w 5753100"/>
              <a:gd name="connsiteY80" fmla="*/ 5727700 h 6273800"/>
              <a:gd name="connsiteX81" fmla="*/ 3073400 w 5753100"/>
              <a:gd name="connsiteY81" fmla="*/ 5651500 h 6273800"/>
              <a:gd name="connsiteX82" fmla="*/ 3098800 w 5753100"/>
              <a:gd name="connsiteY82" fmla="*/ 5524500 h 6273800"/>
              <a:gd name="connsiteX83" fmla="*/ 3149600 w 5753100"/>
              <a:gd name="connsiteY83" fmla="*/ 5384800 h 6273800"/>
              <a:gd name="connsiteX84" fmla="*/ 3200400 w 5753100"/>
              <a:gd name="connsiteY84" fmla="*/ 5168900 h 6273800"/>
              <a:gd name="connsiteX85" fmla="*/ 3225800 w 5753100"/>
              <a:gd name="connsiteY85" fmla="*/ 5041900 h 6273800"/>
              <a:gd name="connsiteX86" fmla="*/ 3251200 w 5753100"/>
              <a:gd name="connsiteY86" fmla="*/ 4940300 h 6273800"/>
              <a:gd name="connsiteX87" fmla="*/ 3276600 w 5753100"/>
              <a:gd name="connsiteY87" fmla="*/ 4800600 h 6273800"/>
              <a:gd name="connsiteX88" fmla="*/ 3289300 w 5753100"/>
              <a:gd name="connsiteY88" fmla="*/ 4762500 h 6273800"/>
              <a:gd name="connsiteX89" fmla="*/ 3302000 w 5753100"/>
              <a:gd name="connsiteY89" fmla="*/ 4711700 h 6273800"/>
              <a:gd name="connsiteX90" fmla="*/ 3327400 w 5753100"/>
              <a:gd name="connsiteY90" fmla="*/ 4673600 h 6273800"/>
              <a:gd name="connsiteX91" fmla="*/ 3352800 w 5753100"/>
              <a:gd name="connsiteY91" fmla="*/ 4622800 h 6273800"/>
              <a:gd name="connsiteX92" fmla="*/ 3390900 w 5753100"/>
              <a:gd name="connsiteY92" fmla="*/ 4572000 h 6273800"/>
              <a:gd name="connsiteX93" fmla="*/ 3441700 w 5753100"/>
              <a:gd name="connsiteY93" fmla="*/ 4483100 h 6273800"/>
              <a:gd name="connsiteX94" fmla="*/ 3632200 w 5753100"/>
              <a:gd name="connsiteY94" fmla="*/ 4267200 h 6273800"/>
              <a:gd name="connsiteX95" fmla="*/ 3683000 w 5753100"/>
              <a:gd name="connsiteY95" fmla="*/ 4203700 h 6273800"/>
              <a:gd name="connsiteX96" fmla="*/ 3822700 w 5753100"/>
              <a:gd name="connsiteY96" fmla="*/ 4064000 h 6273800"/>
              <a:gd name="connsiteX97" fmla="*/ 3873500 w 5753100"/>
              <a:gd name="connsiteY97" fmla="*/ 4000500 h 6273800"/>
              <a:gd name="connsiteX98" fmla="*/ 3937000 w 5753100"/>
              <a:gd name="connsiteY98" fmla="*/ 3962400 h 6273800"/>
              <a:gd name="connsiteX99" fmla="*/ 3975100 w 5753100"/>
              <a:gd name="connsiteY99" fmla="*/ 3937000 h 6273800"/>
              <a:gd name="connsiteX100" fmla="*/ 4089400 w 5753100"/>
              <a:gd name="connsiteY100" fmla="*/ 3873500 h 6273800"/>
              <a:gd name="connsiteX101" fmla="*/ 4127500 w 5753100"/>
              <a:gd name="connsiteY101" fmla="*/ 3835400 h 6273800"/>
              <a:gd name="connsiteX102" fmla="*/ 4279900 w 5753100"/>
              <a:gd name="connsiteY102" fmla="*/ 3632200 h 6273800"/>
              <a:gd name="connsiteX103" fmla="*/ 4318000 w 5753100"/>
              <a:gd name="connsiteY103" fmla="*/ 3568700 h 6273800"/>
              <a:gd name="connsiteX104" fmla="*/ 4368800 w 5753100"/>
              <a:gd name="connsiteY104" fmla="*/ 3429000 h 6273800"/>
              <a:gd name="connsiteX105" fmla="*/ 4394200 w 5753100"/>
              <a:gd name="connsiteY105" fmla="*/ 3365500 h 6273800"/>
              <a:gd name="connsiteX106" fmla="*/ 4445000 w 5753100"/>
              <a:gd name="connsiteY106" fmla="*/ 3213100 h 6273800"/>
              <a:gd name="connsiteX107" fmla="*/ 4508500 w 5753100"/>
              <a:gd name="connsiteY107" fmla="*/ 3035300 h 6273800"/>
              <a:gd name="connsiteX108" fmla="*/ 4533900 w 5753100"/>
              <a:gd name="connsiteY108" fmla="*/ 2870200 h 6273800"/>
              <a:gd name="connsiteX109" fmla="*/ 4559300 w 5753100"/>
              <a:gd name="connsiteY109" fmla="*/ 2794000 h 6273800"/>
              <a:gd name="connsiteX110" fmla="*/ 4660900 w 5753100"/>
              <a:gd name="connsiteY110" fmla="*/ 2514600 h 6273800"/>
              <a:gd name="connsiteX111" fmla="*/ 4686300 w 5753100"/>
              <a:gd name="connsiteY111" fmla="*/ 2451100 h 6273800"/>
              <a:gd name="connsiteX112" fmla="*/ 4711700 w 5753100"/>
              <a:gd name="connsiteY112" fmla="*/ 2387600 h 6273800"/>
              <a:gd name="connsiteX113" fmla="*/ 4749800 w 5753100"/>
              <a:gd name="connsiteY113" fmla="*/ 2336800 h 6273800"/>
              <a:gd name="connsiteX114" fmla="*/ 4775200 w 5753100"/>
              <a:gd name="connsiteY114" fmla="*/ 2286000 h 6273800"/>
              <a:gd name="connsiteX115" fmla="*/ 4864100 w 5753100"/>
              <a:gd name="connsiteY115" fmla="*/ 2197100 h 6273800"/>
              <a:gd name="connsiteX116" fmla="*/ 4953000 w 5753100"/>
              <a:gd name="connsiteY116" fmla="*/ 2108200 h 6273800"/>
              <a:gd name="connsiteX117" fmla="*/ 5003800 w 5753100"/>
              <a:gd name="connsiteY117" fmla="*/ 2057400 h 6273800"/>
              <a:gd name="connsiteX118" fmla="*/ 5067300 w 5753100"/>
              <a:gd name="connsiteY118" fmla="*/ 2019300 h 6273800"/>
              <a:gd name="connsiteX119" fmla="*/ 5181600 w 5753100"/>
              <a:gd name="connsiteY119" fmla="*/ 1930400 h 6273800"/>
              <a:gd name="connsiteX120" fmla="*/ 5257800 w 5753100"/>
              <a:gd name="connsiteY120" fmla="*/ 1892300 h 6273800"/>
              <a:gd name="connsiteX121" fmla="*/ 5295900 w 5753100"/>
              <a:gd name="connsiteY121" fmla="*/ 1854200 h 6273800"/>
              <a:gd name="connsiteX122" fmla="*/ 5397500 w 5753100"/>
              <a:gd name="connsiteY122" fmla="*/ 1765300 h 6273800"/>
              <a:gd name="connsiteX123" fmla="*/ 5537200 w 5753100"/>
              <a:gd name="connsiteY123" fmla="*/ 1600200 h 6273800"/>
              <a:gd name="connsiteX124" fmla="*/ 5562600 w 5753100"/>
              <a:gd name="connsiteY124" fmla="*/ 1536700 h 6273800"/>
              <a:gd name="connsiteX125" fmla="*/ 5651500 w 5753100"/>
              <a:gd name="connsiteY125" fmla="*/ 1384300 h 6273800"/>
              <a:gd name="connsiteX126" fmla="*/ 5689600 w 5753100"/>
              <a:gd name="connsiteY126" fmla="*/ 1282700 h 6273800"/>
              <a:gd name="connsiteX127" fmla="*/ 5727700 w 5753100"/>
              <a:gd name="connsiteY127" fmla="*/ 1155700 h 6273800"/>
              <a:gd name="connsiteX128" fmla="*/ 5753100 w 5753100"/>
              <a:gd name="connsiteY128" fmla="*/ 939800 h 6273800"/>
              <a:gd name="connsiteX129" fmla="*/ 5740400 w 5753100"/>
              <a:gd name="connsiteY129" fmla="*/ 838200 h 6273800"/>
              <a:gd name="connsiteX130" fmla="*/ 5715000 w 5753100"/>
              <a:gd name="connsiteY130" fmla="*/ 787400 h 6273800"/>
              <a:gd name="connsiteX131" fmla="*/ 5651500 w 5753100"/>
              <a:gd name="connsiteY131" fmla="*/ 647700 h 6273800"/>
              <a:gd name="connsiteX132" fmla="*/ 5613400 w 5753100"/>
              <a:gd name="connsiteY132" fmla="*/ 571500 h 6273800"/>
              <a:gd name="connsiteX133" fmla="*/ 5448300 w 5753100"/>
              <a:gd name="connsiteY133" fmla="*/ 355600 h 6273800"/>
              <a:gd name="connsiteX134" fmla="*/ 5321300 w 5753100"/>
              <a:gd name="connsiteY134" fmla="*/ 254000 h 6273800"/>
              <a:gd name="connsiteX135" fmla="*/ 5245100 w 5753100"/>
              <a:gd name="connsiteY135" fmla="*/ 228600 h 6273800"/>
              <a:gd name="connsiteX136" fmla="*/ 5016500 w 5753100"/>
              <a:gd name="connsiteY136" fmla="*/ 139700 h 6273800"/>
              <a:gd name="connsiteX137" fmla="*/ 4826000 w 5753100"/>
              <a:gd name="connsiteY137" fmla="*/ 88900 h 6273800"/>
              <a:gd name="connsiteX138" fmla="*/ 4559300 w 5753100"/>
              <a:gd name="connsiteY138" fmla="*/ 38100 h 6273800"/>
              <a:gd name="connsiteX139" fmla="*/ 4203700 w 5753100"/>
              <a:gd name="connsiteY139" fmla="*/ 12700 h 6273800"/>
              <a:gd name="connsiteX140" fmla="*/ 4051300 w 5753100"/>
              <a:gd name="connsiteY140" fmla="*/ 0 h 6273800"/>
              <a:gd name="connsiteX141" fmla="*/ 3327400 w 5753100"/>
              <a:gd name="connsiteY141" fmla="*/ 12700 h 6273800"/>
              <a:gd name="connsiteX142" fmla="*/ 3225800 w 5753100"/>
              <a:gd name="connsiteY142" fmla="*/ 38100 h 6273800"/>
              <a:gd name="connsiteX143" fmla="*/ 3187700 w 5753100"/>
              <a:gd name="connsiteY143" fmla="*/ 63500 h 6273800"/>
              <a:gd name="connsiteX144" fmla="*/ 3136900 w 5753100"/>
              <a:gd name="connsiteY144" fmla="*/ 76200 h 6273800"/>
              <a:gd name="connsiteX145" fmla="*/ 3098800 w 5753100"/>
              <a:gd name="connsiteY145" fmla="*/ 88900 h 6273800"/>
              <a:gd name="connsiteX146" fmla="*/ 3035300 w 5753100"/>
              <a:gd name="connsiteY146" fmla="*/ 139700 h 6273800"/>
              <a:gd name="connsiteX147" fmla="*/ 2882900 w 5753100"/>
              <a:gd name="connsiteY147" fmla="*/ 177800 h 62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5753100" h="6273800">
                <a:moveTo>
                  <a:pt x="3251200" y="190500"/>
                </a:moveTo>
                <a:lnTo>
                  <a:pt x="3251200" y="190500"/>
                </a:lnTo>
                <a:cubicBezTo>
                  <a:pt x="2997224" y="167411"/>
                  <a:pt x="2961123" y="158711"/>
                  <a:pt x="2603500" y="190500"/>
                </a:cubicBezTo>
                <a:cubicBezTo>
                  <a:pt x="2578913" y="192686"/>
                  <a:pt x="2561578" y="216612"/>
                  <a:pt x="2540000" y="228600"/>
                </a:cubicBezTo>
                <a:cubicBezTo>
                  <a:pt x="2523450" y="237794"/>
                  <a:pt x="2506133" y="245533"/>
                  <a:pt x="2489200" y="254000"/>
                </a:cubicBezTo>
                <a:cubicBezTo>
                  <a:pt x="2480733" y="266700"/>
                  <a:pt x="2473571" y="280374"/>
                  <a:pt x="2463800" y="292100"/>
                </a:cubicBezTo>
                <a:cubicBezTo>
                  <a:pt x="2452302" y="305898"/>
                  <a:pt x="2434422" y="314500"/>
                  <a:pt x="2425700" y="330200"/>
                </a:cubicBezTo>
                <a:cubicBezTo>
                  <a:pt x="2412697" y="353605"/>
                  <a:pt x="2415152" y="384123"/>
                  <a:pt x="2400300" y="406400"/>
                </a:cubicBezTo>
                <a:cubicBezTo>
                  <a:pt x="2391833" y="419100"/>
                  <a:pt x="2381726" y="430848"/>
                  <a:pt x="2374900" y="444500"/>
                </a:cubicBezTo>
                <a:cubicBezTo>
                  <a:pt x="2364230" y="465840"/>
                  <a:pt x="2355604" y="513055"/>
                  <a:pt x="2349500" y="533400"/>
                </a:cubicBezTo>
                <a:cubicBezTo>
                  <a:pt x="2336503" y="576722"/>
                  <a:pt x="2317344" y="631151"/>
                  <a:pt x="2298700" y="673100"/>
                </a:cubicBezTo>
                <a:cubicBezTo>
                  <a:pt x="2291011" y="690400"/>
                  <a:pt x="2281767" y="706967"/>
                  <a:pt x="2273300" y="723900"/>
                </a:cubicBezTo>
                <a:cubicBezTo>
                  <a:pt x="2268267" y="749064"/>
                  <a:pt x="2256868" y="811297"/>
                  <a:pt x="2247900" y="838200"/>
                </a:cubicBezTo>
                <a:cubicBezTo>
                  <a:pt x="2240691" y="859827"/>
                  <a:pt x="2229051" y="879864"/>
                  <a:pt x="2222500" y="901700"/>
                </a:cubicBezTo>
                <a:cubicBezTo>
                  <a:pt x="2208707" y="947677"/>
                  <a:pt x="2203623" y="1024403"/>
                  <a:pt x="2197100" y="1066800"/>
                </a:cubicBezTo>
                <a:cubicBezTo>
                  <a:pt x="2187524" y="1129043"/>
                  <a:pt x="2184341" y="1124214"/>
                  <a:pt x="2171700" y="1181100"/>
                </a:cubicBezTo>
                <a:cubicBezTo>
                  <a:pt x="2167017" y="1202172"/>
                  <a:pt x="2163854" y="1223567"/>
                  <a:pt x="2159000" y="1244600"/>
                </a:cubicBezTo>
                <a:cubicBezTo>
                  <a:pt x="2151150" y="1278615"/>
                  <a:pt x="2142067" y="1312333"/>
                  <a:pt x="2133600" y="1346200"/>
                </a:cubicBezTo>
                <a:cubicBezTo>
                  <a:pt x="2129367" y="1363133"/>
                  <a:pt x="2123368" y="1379721"/>
                  <a:pt x="2120900" y="1397000"/>
                </a:cubicBezTo>
                <a:cubicBezTo>
                  <a:pt x="2116667" y="1426633"/>
                  <a:pt x="2114931" y="1456732"/>
                  <a:pt x="2108200" y="1485900"/>
                </a:cubicBezTo>
                <a:cubicBezTo>
                  <a:pt x="2102180" y="1511988"/>
                  <a:pt x="2082800" y="1562100"/>
                  <a:pt x="2082800" y="1562100"/>
                </a:cubicBezTo>
                <a:cubicBezTo>
                  <a:pt x="2070441" y="1759843"/>
                  <a:pt x="2077275" y="1717834"/>
                  <a:pt x="2057400" y="1866900"/>
                </a:cubicBezTo>
                <a:cubicBezTo>
                  <a:pt x="2052659" y="1902454"/>
                  <a:pt x="2042630" y="1980325"/>
                  <a:pt x="2032000" y="2019300"/>
                </a:cubicBezTo>
                <a:cubicBezTo>
                  <a:pt x="2024955" y="2045131"/>
                  <a:pt x="2014293" y="2069855"/>
                  <a:pt x="2006600" y="2095500"/>
                </a:cubicBezTo>
                <a:cubicBezTo>
                  <a:pt x="2001584" y="2112218"/>
                  <a:pt x="2000029" y="2129957"/>
                  <a:pt x="1993900" y="2146300"/>
                </a:cubicBezTo>
                <a:cubicBezTo>
                  <a:pt x="1987253" y="2164027"/>
                  <a:pt x="1976189" y="2179800"/>
                  <a:pt x="1968500" y="2197100"/>
                </a:cubicBezTo>
                <a:cubicBezTo>
                  <a:pt x="1949972" y="2238788"/>
                  <a:pt x="1941749" y="2272921"/>
                  <a:pt x="1917700" y="2311400"/>
                </a:cubicBezTo>
                <a:cubicBezTo>
                  <a:pt x="1906482" y="2329349"/>
                  <a:pt x="1890490" y="2344050"/>
                  <a:pt x="1879600" y="2362200"/>
                </a:cubicBezTo>
                <a:cubicBezTo>
                  <a:pt x="1822307" y="2457689"/>
                  <a:pt x="1863198" y="2416474"/>
                  <a:pt x="1803400" y="2501900"/>
                </a:cubicBezTo>
                <a:cubicBezTo>
                  <a:pt x="1787855" y="2524107"/>
                  <a:pt x="1768543" y="2543478"/>
                  <a:pt x="1752600" y="2565400"/>
                </a:cubicBezTo>
                <a:cubicBezTo>
                  <a:pt x="1734645" y="2590088"/>
                  <a:pt x="1720116" y="2617178"/>
                  <a:pt x="1701800" y="2641600"/>
                </a:cubicBezTo>
                <a:cubicBezTo>
                  <a:pt x="1669272" y="2684970"/>
                  <a:pt x="1633694" y="2725971"/>
                  <a:pt x="1600200" y="2768600"/>
                </a:cubicBezTo>
                <a:cubicBezTo>
                  <a:pt x="1586456" y="2786092"/>
                  <a:pt x="1523304" y="2873297"/>
                  <a:pt x="1511300" y="2882900"/>
                </a:cubicBezTo>
                <a:cubicBezTo>
                  <a:pt x="1490133" y="2899833"/>
                  <a:pt x="1466967" y="2914533"/>
                  <a:pt x="1447800" y="2933700"/>
                </a:cubicBezTo>
                <a:cubicBezTo>
                  <a:pt x="1428633" y="2952867"/>
                  <a:pt x="1416167" y="2978033"/>
                  <a:pt x="1397000" y="2997200"/>
                </a:cubicBezTo>
                <a:cubicBezTo>
                  <a:pt x="1377833" y="3016367"/>
                  <a:pt x="1353482" y="3029683"/>
                  <a:pt x="1333500" y="3048000"/>
                </a:cubicBezTo>
                <a:cubicBezTo>
                  <a:pt x="1302607" y="3076318"/>
                  <a:pt x="1278126" y="3111755"/>
                  <a:pt x="1244600" y="3136900"/>
                </a:cubicBezTo>
                <a:cubicBezTo>
                  <a:pt x="1227667" y="3149600"/>
                  <a:pt x="1209730" y="3161062"/>
                  <a:pt x="1193800" y="3175000"/>
                </a:cubicBezTo>
                <a:cubicBezTo>
                  <a:pt x="1175778" y="3190769"/>
                  <a:pt x="1161281" y="3210331"/>
                  <a:pt x="1143000" y="3225800"/>
                </a:cubicBezTo>
                <a:cubicBezTo>
                  <a:pt x="1106153" y="3256978"/>
                  <a:pt x="1062830" y="3280570"/>
                  <a:pt x="1028700" y="3314700"/>
                </a:cubicBezTo>
                <a:cubicBezTo>
                  <a:pt x="1007533" y="3335867"/>
                  <a:pt x="987573" y="3358313"/>
                  <a:pt x="965200" y="3378200"/>
                </a:cubicBezTo>
                <a:cubicBezTo>
                  <a:pt x="818571" y="3508537"/>
                  <a:pt x="998489" y="3332211"/>
                  <a:pt x="876300" y="3454400"/>
                </a:cubicBezTo>
                <a:cubicBezTo>
                  <a:pt x="841247" y="3559560"/>
                  <a:pt x="865752" y="3508323"/>
                  <a:pt x="800100" y="3606800"/>
                </a:cubicBezTo>
                <a:cubicBezTo>
                  <a:pt x="775437" y="3643794"/>
                  <a:pt x="763495" y="3667103"/>
                  <a:pt x="723900" y="3695700"/>
                </a:cubicBezTo>
                <a:cubicBezTo>
                  <a:pt x="666782" y="3736952"/>
                  <a:pt x="606007" y="3772915"/>
                  <a:pt x="546100" y="3810000"/>
                </a:cubicBezTo>
                <a:cubicBezTo>
                  <a:pt x="517080" y="3827965"/>
                  <a:pt x="483420" y="3838950"/>
                  <a:pt x="457200" y="3860800"/>
                </a:cubicBezTo>
                <a:cubicBezTo>
                  <a:pt x="431800" y="3881967"/>
                  <a:pt x="405576" y="3902182"/>
                  <a:pt x="381000" y="3924300"/>
                </a:cubicBezTo>
                <a:cubicBezTo>
                  <a:pt x="363200" y="3940320"/>
                  <a:pt x="344902" y="3956197"/>
                  <a:pt x="330200" y="3975100"/>
                </a:cubicBezTo>
                <a:cubicBezTo>
                  <a:pt x="308796" y="4002620"/>
                  <a:pt x="267123" y="4085929"/>
                  <a:pt x="254000" y="4114800"/>
                </a:cubicBezTo>
                <a:cubicBezTo>
                  <a:pt x="244566" y="4135554"/>
                  <a:pt x="238795" y="4157910"/>
                  <a:pt x="228600" y="4178300"/>
                </a:cubicBezTo>
                <a:cubicBezTo>
                  <a:pt x="213336" y="4208827"/>
                  <a:pt x="193064" y="4236673"/>
                  <a:pt x="177800" y="4267200"/>
                </a:cubicBezTo>
                <a:cubicBezTo>
                  <a:pt x="163382" y="4296036"/>
                  <a:pt x="154985" y="4327714"/>
                  <a:pt x="139700" y="4356100"/>
                </a:cubicBezTo>
                <a:cubicBezTo>
                  <a:pt x="70355" y="4484884"/>
                  <a:pt x="105150" y="4378060"/>
                  <a:pt x="50800" y="4508500"/>
                </a:cubicBezTo>
                <a:cubicBezTo>
                  <a:pt x="40502" y="4533214"/>
                  <a:pt x="31894" y="4558725"/>
                  <a:pt x="25400" y="4584700"/>
                </a:cubicBezTo>
                <a:cubicBezTo>
                  <a:pt x="16245" y="4621322"/>
                  <a:pt x="3759" y="4732428"/>
                  <a:pt x="0" y="4762500"/>
                </a:cubicBezTo>
                <a:cubicBezTo>
                  <a:pt x="4233" y="4838700"/>
                  <a:pt x="8083" y="4914922"/>
                  <a:pt x="12700" y="4991100"/>
                </a:cubicBezTo>
                <a:cubicBezTo>
                  <a:pt x="20408" y="5118280"/>
                  <a:pt x="22678" y="5249633"/>
                  <a:pt x="63500" y="5372100"/>
                </a:cubicBezTo>
                <a:cubicBezTo>
                  <a:pt x="73695" y="5402686"/>
                  <a:pt x="88090" y="5431727"/>
                  <a:pt x="101600" y="5461000"/>
                </a:cubicBezTo>
                <a:cubicBezTo>
                  <a:pt x="137603" y="5539006"/>
                  <a:pt x="146768" y="5553544"/>
                  <a:pt x="203200" y="5626100"/>
                </a:cubicBezTo>
                <a:cubicBezTo>
                  <a:pt x="240139" y="5673593"/>
                  <a:pt x="275870" y="5722360"/>
                  <a:pt x="317500" y="5765800"/>
                </a:cubicBezTo>
                <a:cubicBezTo>
                  <a:pt x="424517" y="5877470"/>
                  <a:pt x="522706" y="5958248"/>
                  <a:pt x="647700" y="6045200"/>
                </a:cubicBezTo>
                <a:cubicBezTo>
                  <a:pt x="693011" y="6076720"/>
                  <a:pt x="740070" y="6105702"/>
                  <a:pt x="787400" y="6134100"/>
                </a:cubicBezTo>
                <a:cubicBezTo>
                  <a:pt x="843872" y="6167983"/>
                  <a:pt x="925263" y="6213921"/>
                  <a:pt x="990600" y="6235700"/>
                </a:cubicBezTo>
                <a:cubicBezTo>
                  <a:pt x="1011078" y="6242526"/>
                  <a:pt x="1032933" y="6244167"/>
                  <a:pt x="1054100" y="6248400"/>
                </a:cubicBezTo>
                <a:cubicBezTo>
                  <a:pt x="1071033" y="6256867"/>
                  <a:pt x="1085976" y="6273259"/>
                  <a:pt x="1104900" y="6273800"/>
                </a:cubicBezTo>
                <a:lnTo>
                  <a:pt x="1498600" y="6261100"/>
                </a:lnTo>
                <a:lnTo>
                  <a:pt x="2044700" y="6248400"/>
                </a:lnTo>
                <a:cubicBezTo>
                  <a:pt x="2070100" y="6239933"/>
                  <a:pt x="2094646" y="6228251"/>
                  <a:pt x="2120900" y="6223000"/>
                </a:cubicBezTo>
                <a:cubicBezTo>
                  <a:pt x="2161004" y="6214979"/>
                  <a:pt x="2221139" y="6202242"/>
                  <a:pt x="2260600" y="6197600"/>
                </a:cubicBezTo>
                <a:cubicBezTo>
                  <a:pt x="2307038" y="6192137"/>
                  <a:pt x="2353733" y="6189133"/>
                  <a:pt x="2400300" y="6184900"/>
                </a:cubicBezTo>
                <a:cubicBezTo>
                  <a:pt x="2413000" y="6180667"/>
                  <a:pt x="2425528" y="6175878"/>
                  <a:pt x="2438400" y="6172200"/>
                </a:cubicBezTo>
                <a:cubicBezTo>
                  <a:pt x="2457389" y="6166775"/>
                  <a:pt x="2507000" y="6156950"/>
                  <a:pt x="2527300" y="6146800"/>
                </a:cubicBezTo>
                <a:cubicBezTo>
                  <a:pt x="2594489" y="6113206"/>
                  <a:pt x="2537963" y="6130112"/>
                  <a:pt x="2603500" y="6083300"/>
                </a:cubicBezTo>
                <a:cubicBezTo>
                  <a:pt x="2618906" y="6072296"/>
                  <a:pt x="2637862" y="6067293"/>
                  <a:pt x="2654300" y="6057900"/>
                </a:cubicBezTo>
                <a:cubicBezTo>
                  <a:pt x="2738828" y="6009598"/>
                  <a:pt x="2635556" y="6051448"/>
                  <a:pt x="2768600" y="6007100"/>
                </a:cubicBezTo>
                <a:lnTo>
                  <a:pt x="2806700" y="5994400"/>
                </a:lnTo>
                <a:cubicBezTo>
                  <a:pt x="2819400" y="5981700"/>
                  <a:pt x="2829856" y="5966263"/>
                  <a:pt x="2844800" y="5956300"/>
                </a:cubicBezTo>
                <a:cubicBezTo>
                  <a:pt x="2868429" y="5940548"/>
                  <a:pt x="2899892" y="5937197"/>
                  <a:pt x="2921000" y="5918200"/>
                </a:cubicBezTo>
                <a:cubicBezTo>
                  <a:pt x="2943691" y="5897779"/>
                  <a:pt x="2954867" y="5867400"/>
                  <a:pt x="2971800" y="5842000"/>
                </a:cubicBezTo>
                <a:cubicBezTo>
                  <a:pt x="3044593" y="5732811"/>
                  <a:pt x="2957320" y="5870960"/>
                  <a:pt x="3009900" y="5765800"/>
                </a:cubicBezTo>
                <a:cubicBezTo>
                  <a:pt x="3016726" y="5752148"/>
                  <a:pt x="3028474" y="5741352"/>
                  <a:pt x="3035300" y="5727700"/>
                </a:cubicBezTo>
                <a:cubicBezTo>
                  <a:pt x="3087880" y="5622540"/>
                  <a:pt x="3000607" y="5760689"/>
                  <a:pt x="3073400" y="5651500"/>
                </a:cubicBezTo>
                <a:cubicBezTo>
                  <a:pt x="3081867" y="5609167"/>
                  <a:pt x="3082766" y="5564584"/>
                  <a:pt x="3098800" y="5524500"/>
                </a:cubicBezTo>
                <a:cubicBezTo>
                  <a:pt x="3120261" y="5470848"/>
                  <a:pt x="3133295" y="5441866"/>
                  <a:pt x="3149600" y="5384800"/>
                </a:cubicBezTo>
                <a:cubicBezTo>
                  <a:pt x="3164621" y="5332226"/>
                  <a:pt x="3189614" y="5220132"/>
                  <a:pt x="3200400" y="5168900"/>
                </a:cubicBezTo>
                <a:cubicBezTo>
                  <a:pt x="3209294" y="5126654"/>
                  <a:pt x="3216435" y="5084044"/>
                  <a:pt x="3225800" y="5041900"/>
                </a:cubicBezTo>
                <a:cubicBezTo>
                  <a:pt x="3233373" y="5007822"/>
                  <a:pt x="3243886" y="4974434"/>
                  <a:pt x="3251200" y="4940300"/>
                </a:cubicBezTo>
                <a:cubicBezTo>
                  <a:pt x="3268184" y="4861040"/>
                  <a:pt x="3258233" y="4874067"/>
                  <a:pt x="3276600" y="4800600"/>
                </a:cubicBezTo>
                <a:cubicBezTo>
                  <a:pt x="3279847" y="4787613"/>
                  <a:pt x="3285622" y="4775372"/>
                  <a:pt x="3289300" y="4762500"/>
                </a:cubicBezTo>
                <a:cubicBezTo>
                  <a:pt x="3294095" y="4745717"/>
                  <a:pt x="3295124" y="4727743"/>
                  <a:pt x="3302000" y="4711700"/>
                </a:cubicBezTo>
                <a:cubicBezTo>
                  <a:pt x="3308013" y="4697671"/>
                  <a:pt x="3319827" y="4686852"/>
                  <a:pt x="3327400" y="4673600"/>
                </a:cubicBezTo>
                <a:cubicBezTo>
                  <a:pt x="3336793" y="4657162"/>
                  <a:pt x="3342766" y="4638854"/>
                  <a:pt x="3352800" y="4622800"/>
                </a:cubicBezTo>
                <a:cubicBezTo>
                  <a:pt x="3364018" y="4604851"/>
                  <a:pt x="3379536" y="4589858"/>
                  <a:pt x="3390900" y="4572000"/>
                </a:cubicBezTo>
                <a:cubicBezTo>
                  <a:pt x="3409224" y="4543206"/>
                  <a:pt x="3421454" y="4510577"/>
                  <a:pt x="3441700" y="4483100"/>
                </a:cubicBezTo>
                <a:cubicBezTo>
                  <a:pt x="3604507" y="4262148"/>
                  <a:pt x="3514407" y="4398081"/>
                  <a:pt x="3632200" y="4267200"/>
                </a:cubicBezTo>
                <a:cubicBezTo>
                  <a:pt x="3650333" y="4247052"/>
                  <a:pt x="3664461" y="4223475"/>
                  <a:pt x="3683000" y="4203700"/>
                </a:cubicBezTo>
                <a:cubicBezTo>
                  <a:pt x="3728041" y="4155656"/>
                  <a:pt x="3781561" y="4115424"/>
                  <a:pt x="3822700" y="4064000"/>
                </a:cubicBezTo>
                <a:cubicBezTo>
                  <a:pt x="3839633" y="4042833"/>
                  <a:pt x="3853240" y="4018509"/>
                  <a:pt x="3873500" y="4000500"/>
                </a:cubicBezTo>
                <a:cubicBezTo>
                  <a:pt x="3891949" y="3984101"/>
                  <a:pt x="3916068" y="3975483"/>
                  <a:pt x="3937000" y="3962400"/>
                </a:cubicBezTo>
                <a:cubicBezTo>
                  <a:pt x="3949943" y="3954310"/>
                  <a:pt x="3961448" y="3943826"/>
                  <a:pt x="3975100" y="3937000"/>
                </a:cubicBezTo>
                <a:cubicBezTo>
                  <a:pt x="4038980" y="3905060"/>
                  <a:pt x="4009313" y="3953587"/>
                  <a:pt x="4089400" y="3873500"/>
                </a:cubicBezTo>
                <a:cubicBezTo>
                  <a:pt x="4102100" y="3860800"/>
                  <a:pt x="4115899" y="3849111"/>
                  <a:pt x="4127500" y="3835400"/>
                </a:cubicBezTo>
                <a:cubicBezTo>
                  <a:pt x="4200722" y="3748865"/>
                  <a:pt x="4225745" y="3717300"/>
                  <a:pt x="4279900" y="3632200"/>
                </a:cubicBezTo>
                <a:cubicBezTo>
                  <a:pt x="4293152" y="3611375"/>
                  <a:pt x="4306961" y="3590778"/>
                  <a:pt x="4318000" y="3568700"/>
                </a:cubicBezTo>
                <a:cubicBezTo>
                  <a:pt x="4339036" y="3526627"/>
                  <a:pt x="4352994" y="3472467"/>
                  <a:pt x="4368800" y="3429000"/>
                </a:cubicBezTo>
                <a:cubicBezTo>
                  <a:pt x="4376591" y="3407575"/>
                  <a:pt x="4386613" y="3386998"/>
                  <a:pt x="4394200" y="3365500"/>
                </a:cubicBezTo>
                <a:cubicBezTo>
                  <a:pt x="4412022" y="3315005"/>
                  <a:pt x="4423906" y="3262318"/>
                  <a:pt x="4445000" y="3213100"/>
                </a:cubicBezTo>
                <a:cubicBezTo>
                  <a:pt x="4477322" y="3137682"/>
                  <a:pt x="4491371" y="3115233"/>
                  <a:pt x="4508500" y="3035300"/>
                </a:cubicBezTo>
                <a:cubicBezTo>
                  <a:pt x="4520585" y="2978904"/>
                  <a:pt x="4519941" y="2926037"/>
                  <a:pt x="4533900" y="2870200"/>
                </a:cubicBezTo>
                <a:cubicBezTo>
                  <a:pt x="4540394" y="2844225"/>
                  <a:pt x="4551426" y="2819590"/>
                  <a:pt x="4559300" y="2794000"/>
                </a:cubicBezTo>
                <a:cubicBezTo>
                  <a:pt x="4618218" y="2602516"/>
                  <a:pt x="4540567" y="2815432"/>
                  <a:pt x="4660900" y="2514600"/>
                </a:cubicBezTo>
                <a:lnTo>
                  <a:pt x="4686300" y="2451100"/>
                </a:lnTo>
                <a:cubicBezTo>
                  <a:pt x="4694767" y="2429933"/>
                  <a:pt x="4698022" y="2405838"/>
                  <a:pt x="4711700" y="2387600"/>
                </a:cubicBezTo>
                <a:cubicBezTo>
                  <a:pt x="4724400" y="2370667"/>
                  <a:pt x="4738582" y="2354749"/>
                  <a:pt x="4749800" y="2336800"/>
                </a:cubicBezTo>
                <a:cubicBezTo>
                  <a:pt x="4759834" y="2320746"/>
                  <a:pt x="4763212" y="2300653"/>
                  <a:pt x="4775200" y="2286000"/>
                </a:cubicBezTo>
                <a:cubicBezTo>
                  <a:pt x="4801738" y="2253565"/>
                  <a:pt x="4838955" y="2230626"/>
                  <a:pt x="4864100" y="2197100"/>
                </a:cubicBezTo>
                <a:cubicBezTo>
                  <a:pt x="4933373" y="2104736"/>
                  <a:pt x="4866794" y="2183630"/>
                  <a:pt x="4953000" y="2108200"/>
                </a:cubicBezTo>
                <a:cubicBezTo>
                  <a:pt x="4971022" y="2092431"/>
                  <a:pt x="4984897" y="2072102"/>
                  <a:pt x="5003800" y="2057400"/>
                </a:cubicBezTo>
                <a:cubicBezTo>
                  <a:pt x="5023285" y="2042245"/>
                  <a:pt x="5047214" y="2033647"/>
                  <a:pt x="5067300" y="2019300"/>
                </a:cubicBezTo>
                <a:cubicBezTo>
                  <a:pt x="5106577" y="1991245"/>
                  <a:pt x="5135809" y="1945664"/>
                  <a:pt x="5181600" y="1930400"/>
                </a:cubicBezTo>
                <a:cubicBezTo>
                  <a:pt x="5219785" y="1917672"/>
                  <a:pt x="5224974" y="1919655"/>
                  <a:pt x="5257800" y="1892300"/>
                </a:cubicBezTo>
                <a:cubicBezTo>
                  <a:pt x="5271598" y="1880802"/>
                  <a:pt x="5282383" y="1866027"/>
                  <a:pt x="5295900" y="1854200"/>
                </a:cubicBezTo>
                <a:cubicBezTo>
                  <a:pt x="5338128" y="1817251"/>
                  <a:pt x="5363620" y="1805956"/>
                  <a:pt x="5397500" y="1765300"/>
                </a:cubicBezTo>
                <a:cubicBezTo>
                  <a:pt x="5545503" y="1587696"/>
                  <a:pt x="5430241" y="1707159"/>
                  <a:pt x="5537200" y="1600200"/>
                </a:cubicBezTo>
                <a:cubicBezTo>
                  <a:pt x="5545667" y="1579033"/>
                  <a:pt x="5551933" y="1556848"/>
                  <a:pt x="5562600" y="1536700"/>
                </a:cubicBezTo>
                <a:cubicBezTo>
                  <a:pt x="5590117" y="1484723"/>
                  <a:pt x="5630850" y="1439367"/>
                  <a:pt x="5651500" y="1384300"/>
                </a:cubicBezTo>
                <a:cubicBezTo>
                  <a:pt x="5664200" y="1350433"/>
                  <a:pt x="5678963" y="1317270"/>
                  <a:pt x="5689600" y="1282700"/>
                </a:cubicBezTo>
                <a:cubicBezTo>
                  <a:pt x="5746836" y="1096682"/>
                  <a:pt x="5651969" y="1345026"/>
                  <a:pt x="5727700" y="1155700"/>
                </a:cubicBezTo>
                <a:cubicBezTo>
                  <a:pt x="5739809" y="1083045"/>
                  <a:pt x="5753100" y="1014957"/>
                  <a:pt x="5753100" y="939800"/>
                </a:cubicBezTo>
                <a:cubicBezTo>
                  <a:pt x="5753100" y="905670"/>
                  <a:pt x="5748678" y="871311"/>
                  <a:pt x="5740400" y="838200"/>
                </a:cubicBezTo>
                <a:cubicBezTo>
                  <a:pt x="5735808" y="819833"/>
                  <a:pt x="5722031" y="804978"/>
                  <a:pt x="5715000" y="787400"/>
                </a:cubicBezTo>
                <a:cubicBezTo>
                  <a:pt x="5642823" y="606958"/>
                  <a:pt x="5739305" y="808675"/>
                  <a:pt x="5651500" y="647700"/>
                </a:cubicBezTo>
                <a:cubicBezTo>
                  <a:pt x="5637902" y="622769"/>
                  <a:pt x="5628208" y="595732"/>
                  <a:pt x="5613400" y="571500"/>
                </a:cubicBezTo>
                <a:cubicBezTo>
                  <a:pt x="5553826" y="474016"/>
                  <a:pt x="5526226" y="423136"/>
                  <a:pt x="5448300" y="355600"/>
                </a:cubicBezTo>
                <a:cubicBezTo>
                  <a:pt x="5407332" y="320094"/>
                  <a:pt x="5372731" y="271144"/>
                  <a:pt x="5321300" y="254000"/>
                </a:cubicBezTo>
                <a:cubicBezTo>
                  <a:pt x="5295900" y="245533"/>
                  <a:pt x="5269566" y="239474"/>
                  <a:pt x="5245100" y="228600"/>
                </a:cubicBezTo>
                <a:cubicBezTo>
                  <a:pt x="5034582" y="135036"/>
                  <a:pt x="5164631" y="164388"/>
                  <a:pt x="5016500" y="139700"/>
                </a:cubicBezTo>
                <a:cubicBezTo>
                  <a:pt x="4863513" y="74134"/>
                  <a:pt x="4994226" y="120442"/>
                  <a:pt x="4826000" y="88900"/>
                </a:cubicBezTo>
                <a:cubicBezTo>
                  <a:pt x="4640555" y="54129"/>
                  <a:pt x="4806477" y="62215"/>
                  <a:pt x="4559300" y="38100"/>
                </a:cubicBezTo>
                <a:cubicBezTo>
                  <a:pt x="4441026" y="26561"/>
                  <a:pt x="4322125" y="22569"/>
                  <a:pt x="4203700" y="12700"/>
                </a:cubicBezTo>
                <a:lnTo>
                  <a:pt x="4051300" y="0"/>
                </a:lnTo>
                <a:lnTo>
                  <a:pt x="3327400" y="12700"/>
                </a:lnTo>
                <a:cubicBezTo>
                  <a:pt x="3311909" y="13200"/>
                  <a:pt x="3246463" y="27768"/>
                  <a:pt x="3225800" y="38100"/>
                </a:cubicBezTo>
                <a:cubicBezTo>
                  <a:pt x="3212148" y="44926"/>
                  <a:pt x="3201729" y="57487"/>
                  <a:pt x="3187700" y="63500"/>
                </a:cubicBezTo>
                <a:cubicBezTo>
                  <a:pt x="3171657" y="70376"/>
                  <a:pt x="3153683" y="71405"/>
                  <a:pt x="3136900" y="76200"/>
                </a:cubicBezTo>
                <a:cubicBezTo>
                  <a:pt x="3124028" y="79878"/>
                  <a:pt x="3111500" y="84667"/>
                  <a:pt x="3098800" y="88900"/>
                </a:cubicBezTo>
                <a:cubicBezTo>
                  <a:pt x="3054007" y="133693"/>
                  <a:pt x="3076764" y="118968"/>
                  <a:pt x="3035300" y="139700"/>
                </a:cubicBezTo>
                <a:lnTo>
                  <a:pt x="2882900" y="17780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52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smtClean="0"/>
              <a:t>varying</a:t>
            </a:r>
            <a:endParaRPr lang="en-US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1331" y="3196787"/>
            <a:ext cx="3661213" cy="3661213"/>
          </a:xfrm>
          <a:prstGeom prst="rect">
            <a:avLst/>
          </a:prstGeom>
          <a:noFill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195309"/>
            <a:chOff x="4042725" y="1428712"/>
            <a:chExt cx="8362950" cy="5214974"/>
          </a:xfrm>
        </p:grpSpPr>
        <p:sp>
          <p:nvSpPr>
            <p:cNvPr id="10" name="Rectangle à coins arrondis 9"/>
            <p:cNvSpPr/>
            <p:nvPr/>
          </p:nvSpPr>
          <p:spPr>
            <a:xfrm>
              <a:off x="8614757" y="5786430"/>
              <a:ext cx="2071702" cy="857256"/>
            </a:xfrm>
            <a:prstGeom prst="roundRect">
              <a:avLst>
                <a:gd name="adj" fmla="val 33241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Road modeling</a:t>
              </a:r>
              <a:endParaRPr lang="en-US" dirty="0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Read file , process, write results in a file </a:t>
              </a:r>
            </a:p>
            <a:p>
              <a:r>
                <a:rPr lang="en-US" dirty="0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dirty="0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dirty="0" smtClean="0"/>
                <a:t>UPDATE MODELING (SYNC)</a:t>
              </a:r>
              <a:endParaRPr lang="en-US" dirty="0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83335" y="4751579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FF0000"/>
                  </a:solidFill>
                </a:rPr>
                <a:t>StreetGen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42</a:t>
            </a:fld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4924833" y="4115437"/>
            <a:ext cx="1422783" cy="2237054"/>
            <a:chOff x="2143108" y="1071546"/>
            <a:chExt cx="1422783" cy="2237054"/>
          </a:xfrm>
        </p:grpSpPr>
        <p:grpSp>
          <p:nvGrpSpPr>
            <p:cNvPr id="62" name="Groupe 61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68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69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70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63" name="Groupe 62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64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5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6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7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" name="Rectangle à coins arrondis 4"/>
          <p:cNvSpPr/>
          <p:nvPr/>
        </p:nvSpPr>
        <p:spPr>
          <a:xfrm>
            <a:off x="8402156" y="4088642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data</a:t>
            </a:r>
            <a:endParaRPr lang="en-US" dirty="0"/>
          </a:p>
        </p:txBody>
      </p:sp>
      <p:sp>
        <p:nvSpPr>
          <p:cNvPr id="72" name="Rectangle à coins arrondis 71"/>
          <p:cNvSpPr/>
          <p:nvPr/>
        </p:nvSpPr>
        <p:spPr>
          <a:xfrm>
            <a:off x="9725488" y="4078375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70853" y="1193742"/>
            <a:ext cx="9381565" cy="4643998"/>
          </a:xfrm>
        </p:spPr>
        <p:txBody>
          <a:bodyPr/>
          <a:lstStyle/>
          <a:p>
            <a:pPr lvl="1"/>
            <a:r>
              <a:rPr lang="en-GB" dirty="0" smtClean="0"/>
              <a:t>Kinematic hypothesis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1995590" y="1532966"/>
            <a:ext cx="10027092" cy="4835479"/>
            <a:chOff x="2759188" y="1816965"/>
            <a:chExt cx="8715375" cy="4286250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309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66168" y="4695053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44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 rot="5400000">
            <a:off x="2243968" y="375860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2377136" y="431347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Project circle centers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Farthest per axis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23" y="2690773"/>
            <a:ext cx="4599712" cy="3828119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Create Intersection surface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5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  <a:p>
            <a:r>
              <a:rPr lang="en-US" dirty="0" smtClean="0"/>
              <a:t>No other parameter for road width reduction control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893" y="3571098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0" y="1089439"/>
            <a:ext cx="8756829" cy="5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  <a:p>
            <a:pPr lvl="1"/>
            <a:r>
              <a:rPr lang="en-US" dirty="0" smtClean="0"/>
              <a:t>Direction coherent with lane direction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4"/>
            <a:ext cx="7798958" cy="53250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smtClean="0">
                <a:solidFill>
                  <a:srgbClr val="0033CC"/>
                </a:solidFill>
              </a:rPr>
              <a:t>www.ArchiExpo</a:t>
            </a:r>
          </a:p>
          <a:p>
            <a:pPr lvl="1"/>
            <a:r>
              <a:rPr lang="en-US" dirty="0" smtClean="0"/>
              <a:t>Norms : </a:t>
            </a:r>
            <a:r>
              <a:rPr lang="fr-FR" dirty="0"/>
              <a:t>Instruction Interministérielle sur la signalisation </a:t>
            </a:r>
            <a:r>
              <a:rPr lang="fr-FR" dirty="0" smtClean="0"/>
              <a:t>routière : 1000 pages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endParaRPr lang="en-US" dirty="0"/>
          </a:p>
          <a:p>
            <a:r>
              <a:rPr lang="en-US" dirty="0" smtClean="0"/>
              <a:t>Street objects are often spatially organized (position and orientation )relatively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9791700" y="1951181"/>
            <a:ext cx="2365506" cy="262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r>
              <a:rPr lang="en-GB" dirty="0" smtClean="0"/>
              <a:t>: random objects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26" y="2614276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</a:t>
            </a:r>
            <a:r>
              <a:rPr lang="en-US" b="1" dirty="0" smtClean="0"/>
              <a:t>points</a:t>
            </a:r>
            <a:r>
              <a:rPr lang="en-US" dirty="0" smtClean="0"/>
              <a:t>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surface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H="1" flipV="1">
            <a:off x="9129570" y="1413109"/>
            <a:ext cx="649428" cy="174621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NeoDBGS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Contributions</a:t>
            </a:r>
          </a:p>
          <a:p>
            <a:r>
              <a:rPr lang="en-GB" dirty="0" smtClean="0"/>
              <a:t>Data, method, result in RDBMS</a:t>
            </a:r>
          </a:p>
          <a:p>
            <a:r>
              <a:rPr lang="en-GB" dirty="0" smtClean="0"/>
              <a:t>Robust surface computing</a:t>
            </a:r>
          </a:p>
          <a:p>
            <a:r>
              <a:rPr lang="en-GB" dirty="0" smtClean="0"/>
              <a:t>Fast &amp; scale well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09" y="1435100"/>
            <a:ext cx="1910997" cy="54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Forme libre 3"/>
          <p:cNvSpPr/>
          <p:nvPr/>
        </p:nvSpPr>
        <p:spPr>
          <a:xfrm>
            <a:off x="5181600" y="2400300"/>
            <a:ext cx="2768600" cy="2184400"/>
          </a:xfrm>
          <a:custGeom>
            <a:avLst/>
            <a:gdLst>
              <a:gd name="connsiteX0" fmla="*/ 2565400 w 2768600"/>
              <a:gd name="connsiteY0" fmla="*/ 25400 h 2184400"/>
              <a:gd name="connsiteX1" fmla="*/ 2565400 w 2768600"/>
              <a:gd name="connsiteY1" fmla="*/ 25400 h 2184400"/>
              <a:gd name="connsiteX2" fmla="*/ 1003300 w 2768600"/>
              <a:gd name="connsiteY2" fmla="*/ 127000 h 2184400"/>
              <a:gd name="connsiteX3" fmla="*/ 876300 w 2768600"/>
              <a:gd name="connsiteY3" fmla="*/ 152400 h 2184400"/>
              <a:gd name="connsiteX4" fmla="*/ 723900 w 2768600"/>
              <a:gd name="connsiteY4" fmla="*/ 177800 h 2184400"/>
              <a:gd name="connsiteX5" fmla="*/ 647700 w 2768600"/>
              <a:gd name="connsiteY5" fmla="*/ 190500 h 2184400"/>
              <a:gd name="connsiteX6" fmla="*/ 584200 w 2768600"/>
              <a:gd name="connsiteY6" fmla="*/ 203200 h 2184400"/>
              <a:gd name="connsiteX7" fmla="*/ 482600 w 2768600"/>
              <a:gd name="connsiteY7" fmla="*/ 254000 h 2184400"/>
              <a:gd name="connsiteX8" fmla="*/ 431800 w 2768600"/>
              <a:gd name="connsiteY8" fmla="*/ 279400 h 2184400"/>
              <a:gd name="connsiteX9" fmla="*/ 406400 w 2768600"/>
              <a:gd name="connsiteY9" fmla="*/ 317500 h 2184400"/>
              <a:gd name="connsiteX10" fmla="*/ 292100 w 2768600"/>
              <a:gd name="connsiteY10" fmla="*/ 419100 h 2184400"/>
              <a:gd name="connsiteX11" fmla="*/ 215900 w 2768600"/>
              <a:gd name="connsiteY11" fmla="*/ 533400 h 2184400"/>
              <a:gd name="connsiteX12" fmla="*/ 190500 w 2768600"/>
              <a:gd name="connsiteY12" fmla="*/ 571500 h 2184400"/>
              <a:gd name="connsiteX13" fmla="*/ 152400 w 2768600"/>
              <a:gd name="connsiteY13" fmla="*/ 622300 h 2184400"/>
              <a:gd name="connsiteX14" fmla="*/ 76200 w 2768600"/>
              <a:gd name="connsiteY14" fmla="*/ 787400 h 2184400"/>
              <a:gd name="connsiteX15" fmla="*/ 63500 w 2768600"/>
              <a:gd name="connsiteY15" fmla="*/ 825500 h 2184400"/>
              <a:gd name="connsiteX16" fmla="*/ 38100 w 2768600"/>
              <a:gd name="connsiteY16" fmla="*/ 927100 h 2184400"/>
              <a:gd name="connsiteX17" fmla="*/ 25400 w 2768600"/>
              <a:gd name="connsiteY17" fmla="*/ 965200 h 2184400"/>
              <a:gd name="connsiteX18" fmla="*/ 0 w 2768600"/>
              <a:gd name="connsiteY18" fmla="*/ 1079500 h 2184400"/>
              <a:gd name="connsiteX19" fmla="*/ 12700 w 2768600"/>
              <a:gd name="connsiteY19" fmla="*/ 1346200 h 2184400"/>
              <a:gd name="connsiteX20" fmla="*/ 38100 w 2768600"/>
              <a:gd name="connsiteY20" fmla="*/ 1422400 h 2184400"/>
              <a:gd name="connsiteX21" fmla="*/ 76200 w 2768600"/>
              <a:gd name="connsiteY21" fmla="*/ 1498600 h 2184400"/>
              <a:gd name="connsiteX22" fmla="*/ 101600 w 2768600"/>
              <a:gd name="connsiteY22" fmla="*/ 1549400 h 2184400"/>
              <a:gd name="connsiteX23" fmla="*/ 177800 w 2768600"/>
              <a:gd name="connsiteY23" fmla="*/ 1612900 h 2184400"/>
              <a:gd name="connsiteX24" fmla="*/ 254000 w 2768600"/>
              <a:gd name="connsiteY24" fmla="*/ 1689100 h 2184400"/>
              <a:gd name="connsiteX25" fmla="*/ 292100 w 2768600"/>
              <a:gd name="connsiteY25" fmla="*/ 1714500 h 2184400"/>
              <a:gd name="connsiteX26" fmla="*/ 330200 w 2768600"/>
              <a:gd name="connsiteY26" fmla="*/ 1752600 h 2184400"/>
              <a:gd name="connsiteX27" fmla="*/ 406400 w 2768600"/>
              <a:gd name="connsiteY27" fmla="*/ 1790700 h 2184400"/>
              <a:gd name="connsiteX28" fmla="*/ 444500 w 2768600"/>
              <a:gd name="connsiteY28" fmla="*/ 1828800 h 2184400"/>
              <a:gd name="connsiteX29" fmla="*/ 495300 w 2768600"/>
              <a:gd name="connsiteY29" fmla="*/ 1866900 h 2184400"/>
              <a:gd name="connsiteX30" fmla="*/ 635000 w 2768600"/>
              <a:gd name="connsiteY30" fmla="*/ 1943100 h 2184400"/>
              <a:gd name="connsiteX31" fmla="*/ 762000 w 2768600"/>
              <a:gd name="connsiteY31" fmla="*/ 1993900 h 2184400"/>
              <a:gd name="connsiteX32" fmla="*/ 825500 w 2768600"/>
              <a:gd name="connsiteY32" fmla="*/ 2006600 h 2184400"/>
              <a:gd name="connsiteX33" fmla="*/ 901700 w 2768600"/>
              <a:gd name="connsiteY33" fmla="*/ 2032000 h 2184400"/>
              <a:gd name="connsiteX34" fmla="*/ 1066800 w 2768600"/>
              <a:gd name="connsiteY34" fmla="*/ 2057400 h 2184400"/>
              <a:gd name="connsiteX35" fmla="*/ 1168400 w 2768600"/>
              <a:gd name="connsiteY35" fmla="*/ 2082800 h 2184400"/>
              <a:gd name="connsiteX36" fmla="*/ 1270000 w 2768600"/>
              <a:gd name="connsiteY36" fmla="*/ 2095500 h 2184400"/>
              <a:gd name="connsiteX37" fmla="*/ 1358900 w 2768600"/>
              <a:gd name="connsiteY37" fmla="*/ 2108200 h 2184400"/>
              <a:gd name="connsiteX38" fmla="*/ 1422400 w 2768600"/>
              <a:gd name="connsiteY38" fmla="*/ 2120900 h 2184400"/>
              <a:gd name="connsiteX39" fmla="*/ 1460500 w 2768600"/>
              <a:gd name="connsiteY39" fmla="*/ 2133600 h 2184400"/>
              <a:gd name="connsiteX40" fmla="*/ 1892300 w 2768600"/>
              <a:gd name="connsiteY40" fmla="*/ 2146300 h 2184400"/>
              <a:gd name="connsiteX41" fmla="*/ 1968500 w 2768600"/>
              <a:gd name="connsiteY41" fmla="*/ 2159000 h 2184400"/>
              <a:gd name="connsiteX42" fmla="*/ 2057400 w 2768600"/>
              <a:gd name="connsiteY42" fmla="*/ 2171700 h 2184400"/>
              <a:gd name="connsiteX43" fmla="*/ 2120900 w 2768600"/>
              <a:gd name="connsiteY43" fmla="*/ 2184400 h 2184400"/>
              <a:gd name="connsiteX44" fmla="*/ 2438400 w 2768600"/>
              <a:gd name="connsiteY44" fmla="*/ 2159000 h 2184400"/>
              <a:gd name="connsiteX45" fmla="*/ 2476500 w 2768600"/>
              <a:gd name="connsiteY45" fmla="*/ 2120900 h 2184400"/>
              <a:gd name="connsiteX46" fmla="*/ 2489200 w 2768600"/>
              <a:gd name="connsiteY46" fmla="*/ 2082800 h 2184400"/>
              <a:gd name="connsiteX47" fmla="*/ 2514600 w 2768600"/>
              <a:gd name="connsiteY47" fmla="*/ 1981200 h 2184400"/>
              <a:gd name="connsiteX48" fmla="*/ 2527300 w 2768600"/>
              <a:gd name="connsiteY48" fmla="*/ 1905000 h 2184400"/>
              <a:gd name="connsiteX49" fmla="*/ 2552700 w 2768600"/>
              <a:gd name="connsiteY49" fmla="*/ 1752600 h 2184400"/>
              <a:gd name="connsiteX50" fmla="*/ 2565400 w 2768600"/>
              <a:gd name="connsiteY50" fmla="*/ 1714500 h 2184400"/>
              <a:gd name="connsiteX51" fmla="*/ 2578100 w 2768600"/>
              <a:gd name="connsiteY51" fmla="*/ 1663700 h 2184400"/>
              <a:gd name="connsiteX52" fmla="*/ 2616200 w 2768600"/>
              <a:gd name="connsiteY52" fmla="*/ 1536700 h 2184400"/>
              <a:gd name="connsiteX53" fmla="*/ 2628900 w 2768600"/>
              <a:gd name="connsiteY53" fmla="*/ 1447800 h 2184400"/>
              <a:gd name="connsiteX54" fmla="*/ 2654300 w 2768600"/>
              <a:gd name="connsiteY54" fmla="*/ 1282700 h 2184400"/>
              <a:gd name="connsiteX55" fmla="*/ 2679700 w 2768600"/>
              <a:gd name="connsiteY55" fmla="*/ 1143000 h 2184400"/>
              <a:gd name="connsiteX56" fmla="*/ 2705100 w 2768600"/>
              <a:gd name="connsiteY56" fmla="*/ 965200 h 2184400"/>
              <a:gd name="connsiteX57" fmla="*/ 2717800 w 2768600"/>
              <a:gd name="connsiteY57" fmla="*/ 863600 h 2184400"/>
              <a:gd name="connsiteX58" fmla="*/ 2743200 w 2768600"/>
              <a:gd name="connsiteY58" fmla="*/ 749300 h 2184400"/>
              <a:gd name="connsiteX59" fmla="*/ 2768600 w 2768600"/>
              <a:gd name="connsiteY59" fmla="*/ 571500 h 2184400"/>
              <a:gd name="connsiteX60" fmla="*/ 2755900 w 2768600"/>
              <a:gd name="connsiteY60" fmla="*/ 342900 h 2184400"/>
              <a:gd name="connsiteX61" fmla="*/ 2730500 w 2768600"/>
              <a:gd name="connsiteY61" fmla="*/ 266700 h 2184400"/>
              <a:gd name="connsiteX62" fmla="*/ 2667000 w 2768600"/>
              <a:gd name="connsiteY62" fmla="*/ 152400 h 2184400"/>
              <a:gd name="connsiteX63" fmla="*/ 2565400 w 2768600"/>
              <a:gd name="connsiteY63" fmla="*/ 63500 h 2184400"/>
              <a:gd name="connsiteX64" fmla="*/ 2527300 w 2768600"/>
              <a:gd name="connsiteY64" fmla="*/ 38100 h 2184400"/>
              <a:gd name="connsiteX65" fmla="*/ 2362200 w 2768600"/>
              <a:gd name="connsiteY65" fmla="*/ 0 h 2184400"/>
              <a:gd name="connsiteX66" fmla="*/ 2273300 w 2768600"/>
              <a:gd name="connsiteY66" fmla="*/ 0 h 2184400"/>
              <a:gd name="connsiteX67" fmla="*/ 2362200 w 2768600"/>
              <a:gd name="connsiteY67" fmla="*/ 12700 h 2184400"/>
              <a:gd name="connsiteX68" fmla="*/ 2184400 w 2768600"/>
              <a:gd name="connsiteY68" fmla="*/ 762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768600" h="2184400">
                <a:moveTo>
                  <a:pt x="2565400" y="25400"/>
                </a:moveTo>
                <a:lnTo>
                  <a:pt x="2565400" y="25400"/>
                </a:lnTo>
                <a:lnTo>
                  <a:pt x="1003300" y="127000"/>
                </a:lnTo>
                <a:cubicBezTo>
                  <a:pt x="960250" y="130237"/>
                  <a:pt x="918884" y="145303"/>
                  <a:pt x="876300" y="152400"/>
                </a:cubicBezTo>
                <a:lnTo>
                  <a:pt x="723900" y="177800"/>
                </a:lnTo>
                <a:cubicBezTo>
                  <a:pt x="698500" y="182033"/>
                  <a:pt x="672950" y="185450"/>
                  <a:pt x="647700" y="190500"/>
                </a:cubicBezTo>
                <a:lnTo>
                  <a:pt x="584200" y="203200"/>
                </a:lnTo>
                <a:lnTo>
                  <a:pt x="482600" y="254000"/>
                </a:lnTo>
                <a:lnTo>
                  <a:pt x="431800" y="279400"/>
                </a:lnTo>
                <a:cubicBezTo>
                  <a:pt x="423333" y="292100"/>
                  <a:pt x="417193" y="306707"/>
                  <a:pt x="406400" y="317500"/>
                </a:cubicBezTo>
                <a:cubicBezTo>
                  <a:pt x="330051" y="393849"/>
                  <a:pt x="398769" y="259097"/>
                  <a:pt x="292100" y="419100"/>
                </a:cubicBezTo>
                <a:lnTo>
                  <a:pt x="215900" y="533400"/>
                </a:lnTo>
                <a:cubicBezTo>
                  <a:pt x="207433" y="546100"/>
                  <a:pt x="199658" y="559289"/>
                  <a:pt x="190500" y="571500"/>
                </a:cubicBezTo>
                <a:cubicBezTo>
                  <a:pt x="177800" y="588433"/>
                  <a:pt x="163065" y="604017"/>
                  <a:pt x="152400" y="622300"/>
                </a:cubicBezTo>
                <a:cubicBezTo>
                  <a:pt x="121173" y="675831"/>
                  <a:pt x="97739" y="729962"/>
                  <a:pt x="76200" y="787400"/>
                </a:cubicBezTo>
                <a:cubicBezTo>
                  <a:pt x="71500" y="799935"/>
                  <a:pt x="67022" y="812585"/>
                  <a:pt x="63500" y="825500"/>
                </a:cubicBezTo>
                <a:cubicBezTo>
                  <a:pt x="54315" y="859179"/>
                  <a:pt x="49139" y="893982"/>
                  <a:pt x="38100" y="927100"/>
                </a:cubicBezTo>
                <a:cubicBezTo>
                  <a:pt x="33867" y="939800"/>
                  <a:pt x="29078" y="952328"/>
                  <a:pt x="25400" y="965200"/>
                </a:cubicBezTo>
                <a:cubicBezTo>
                  <a:pt x="13443" y="1007049"/>
                  <a:pt x="8730" y="1035852"/>
                  <a:pt x="0" y="1079500"/>
                </a:cubicBezTo>
                <a:cubicBezTo>
                  <a:pt x="4233" y="1168400"/>
                  <a:pt x="2872" y="1257744"/>
                  <a:pt x="12700" y="1346200"/>
                </a:cubicBezTo>
                <a:cubicBezTo>
                  <a:pt x="15657" y="1372810"/>
                  <a:pt x="29633" y="1397000"/>
                  <a:pt x="38100" y="1422400"/>
                </a:cubicBezTo>
                <a:cubicBezTo>
                  <a:pt x="61385" y="1492254"/>
                  <a:pt x="36809" y="1429666"/>
                  <a:pt x="76200" y="1498600"/>
                </a:cubicBezTo>
                <a:cubicBezTo>
                  <a:pt x="85593" y="1515038"/>
                  <a:pt x="90596" y="1533994"/>
                  <a:pt x="101600" y="1549400"/>
                </a:cubicBezTo>
                <a:cubicBezTo>
                  <a:pt x="139367" y="1602273"/>
                  <a:pt x="134211" y="1574155"/>
                  <a:pt x="177800" y="1612900"/>
                </a:cubicBezTo>
                <a:cubicBezTo>
                  <a:pt x="204648" y="1636765"/>
                  <a:pt x="224112" y="1669175"/>
                  <a:pt x="254000" y="1689100"/>
                </a:cubicBezTo>
                <a:cubicBezTo>
                  <a:pt x="266700" y="1697567"/>
                  <a:pt x="280374" y="1704729"/>
                  <a:pt x="292100" y="1714500"/>
                </a:cubicBezTo>
                <a:cubicBezTo>
                  <a:pt x="305898" y="1725998"/>
                  <a:pt x="316402" y="1741102"/>
                  <a:pt x="330200" y="1752600"/>
                </a:cubicBezTo>
                <a:cubicBezTo>
                  <a:pt x="363026" y="1779955"/>
                  <a:pt x="368215" y="1777972"/>
                  <a:pt x="406400" y="1790700"/>
                </a:cubicBezTo>
                <a:cubicBezTo>
                  <a:pt x="419100" y="1803400"/>
                  <a:pt x="430863" y="1817111"/>
                  <a:pt x="444500" y="1828800"/>
                </a:cubicBezTo>
                <a:cubicBezTo>
                  <a:pt x="460571" y="1842575"/>
                  <a:pt x="478076" y="1854597"/>
                  <a:pt x="495300" y="1866900"/>
                </a:cubicBezTo>
                <a:cubicBezTo>
                  <a:pt x="539576" y="1898526"/>
                  <a:pt x="582581" y="1922132"/>
                  <a:pt x="635000" y="1943100"/>
                </a:cubicBezTo>
                <a:cubicBezTo>
                  <a:pt x="677333" y="1960033"/>
                  <a:pt x="717291" y="1984958"/>
                  <a:pt x="762000" y="1993900"/>
                </a:cubicBezTo>
                <a:cubicBezTo>
                  <a:pt x="783167" y="1998133"/>
                  <a:pt x="804675" y="2000920"/>
                  <a:pt x="825500" y="2006600"/>
                </a:cubicBezTo>
                <a:cubicBezTo>
                  <a:pt x="851331" y="2013645"/>
                  <a:pt x="875725" y="2025506"/>
                  <a:pt x="901700" y="2032000"/>
                </a:cubicBezTo>
                <a:cubicBezTo>
                  <a:pt x="943676" y="2042494"/>
                  <a:pt x="1026517" y="2049343"/>
                  <a:pt x="1066800" y="2057400"/>
                </a:cubicBezTo>
                <a:cubicBezTo>
                  <a:pt x="1101031" y="2064246"/>
                  <a:pt x="1134089" y="2076367"/>
                  <a:pt x="1168400" y="2082800"/>
                </a:cubicBezTo>
                <a:cubicBezTo>
                  <a:pt x="1201946" y="2089090"/>
                  <a:pt x="1236169" y="2090989"/>
                  <a:pt x="1270000" y="2095500"/>
                </a:cubicBezTo>
                <a:cubicBezTo>
                  <a:pt x="1299672" y="2099456"/>
                  <a:pt x="1329373" y="2103279"/>
                  <a:pt x="1358900" y="2108200"/>
                </a:cubicBezTo>
                <a:cubicBezTo>
                  <a:pt x="1380192" y="2111749"/>
                  <a:pt x="1401459" y="2115665"/>
                  <a:pt x="1422400" y="2120900"/>
                </a:cubicBezTo>
                <a:cubicBezTo>
                  <a:pt x="1435387" y="2124147"/>
                  <a:pt x="1447133" y="2132877"/>
                  <a:pt x="1460500" y="2133600"/>
                </a:cubicBezTo>
                <a:cubicBezTo>
                  <a:pt x="1604286" y="2141372"/>
                  <a:pt x="1748367" y="2142067"/>
                  <a:pt x="1892300" y="2146300"/>
                </a:cubicBezTo>
                <a:lnTo>
                  <a:pt x="1968500" y="2159000"/>
                </a:lnTo>
                <a:cubicBezTo>
                  <a:pt x="1998086" y="2163552"/>
                  <a:pt x="2027873" y="2166779"/>
                  <a:pt x="2057400" y="2171700"/>
                </a:cubicBezTo>
                <a:cubicBezTo>
                  <a:pt x="2078692" y="2175249"/>
                  <a:pt x="2099733" y="2180167"/>
                  <a:pt x="2120900" y="2184400"/>
                </a:cubicBezTo>
                <a:cubicBezTo>
                  <a:pt x="2226733" y="2175933"/>
                  <a:pt x="2333882" y="2177664"/>
                  <a:pt x="2438400" y="2159000"/>
                </a:cubicBezTo>
                <a:cubicBezTo>
                  <a:pt x="2456081" y="2155843"/>
                  <a:pt x="2466537" y="2135844"/>
                  <a:pt x="2476500" y="2120900"/>
                </a:cubicBezTo>
                <a:cubicBezTo>
                  <a:pt x="2483926" y="2109761"/>
                  <a:pt x="2485678" y="2095715"/>
                  <a:pt x="2489200" y="2082800"/>
                </a:cubicBezTo>
                <a:cubicBezTo>
                  <a:pt x="2498385" y="2049121"/>
                  <a:pt x="2508861" y="2015634"/>
                  <a:pt x="2514600" y="1981200"/>
                </a:cubicBezTo>
                <a:cubicBezTo>
                  <a:pt x="2518833" y="1955800"/>
                  <a:pt x="2523384" y="1930451"/>
                  <a:pt x="2527300" y="1905000"/>
                </a:cubicBezTo>
                <a:cubicBezTo>
                  <a:pt x="2535902" y="1849086"/>
                  <a:pt x="2539286" y="1806257"/>
                  <a:pt x="2552700" y="1752600"/>
                </a:cubicBezTo>
                <a:cubicBezTo>
                  <a:pt x="2555947" y="1739613"/>
                  <a:pt x="2561722" y="1727372"/>
                  <a:pt x="2565400" y="1714500"/>
                </a:cubicBezTo>
                <a:cubicBezTo>
                  <a:pt x="2570195" y="1697717"/>
                  <a:pt x="2573507" y="1680539"/>
                  <a:pt x="2578100" y="1663700"/>
                </a:cubicBezTo>
                <a:cubicBezTo>
                  <a:pt x="2599908" y="1583736"/>
                  <a:pt x="2596912" y="1594565"/>
                  <a:pt x="2616200" y="1536700"/>
                </a:cubicBezTo>
                <a:cubicBezTo>
                  <a:pt x="2620433" y="1507067"/>
                  <a:pt x="2624348" y="1477386"/>
                  <a:pt x="2628900" y="1447800"/>
                </a:cubicBezTo>
                <a:cubicBezTo>
                  <a:pt x="2648303" y="1321681"/>
                  <a:pt x="2635887" y="1420797"/>
                  <a:pt x="2654300" y="1282700"/>
                </a:cubicBezTo>
                <a:cubicBezTo>
                  <a:pt x="2670256" y="1163030"/>
                  <a:pt x="2655581" y="1215356"/>
                  <a:pt x="2679700" y="1143000"/>
                </a:cubicBezTo>
                <a:cubicBezTo>
                  <a:pt x="2688167" y="1083733"/>
                  <a:pt x="2697674" y="1024606"/>
                  <a:pt x="2705100" y="965200"/>
                </a:cubicBezTo>
                <a:cubicBezTo>
                  <a:pt x="2709333" y="931333"/>
                  <a:pt x="2712973" y="897387"/>
                  <a:pt x="2717800" y="863600"/>
                </a:cubicBezTo>
                <a:cubicBezTo>
                  <a:pt x="2750796" y="632629"/>
                  <a:pt x="2712950" y="885426"/>
                  <a:pt x="2743200" y="749300"/>
                </a:cubicBezTo>
                <a:cubicBezTo>
                  <a:pt x="2753663" y="702215"/>
                  <a:pt x="2763107" y="615441"/>
                  <a:pt x="2768600" y="571500"/>
                </a:cubicBezTo>
                <a:cubicBezTo>
                  <a:pt x="2764367" y="495300"/>
                  <a:pt x="2765366" y="418628"/>
                  <a:pt x="2755900" y="342900"/>
                </a:cubicBezTo>
                <a:cubicBezTo>
                  <a:pt x="2752579" y="316333"/>
                  <a:pt x="2738967" y="292100"/>
                  <a:pt x="2730500" y="266700"/>
                </a:cubicBezTo>
                <a:cubicBezTo>
                  <a:pt x="2708147" y="199640"/>
                  <a:pt x="2725226" y="239739"/>
                  <a:pt x="2667000" y="152400"/>
                </a:cubicBezTo>
                <a:cubicBezTo>
                  <a:pt x="2624667" y="88900"/>
                  <a:pt x="2654300" y="122767"/>
                  <a:pt x="2565400" y="63500"/>
                </a:cubicBezTo>
                <a:cubicBezTo>
                  <a:pt x="2552700" y="55033"/>
                  <a:pt x="2541780" y="42927"/>
                  <a:pt x="2527300" y="38100"/>
                </a:cubicBezTo>
                <a:cubicBezTo>
                  <a:pt x="2474315" y="20438"/>
                  <a:pt x="2418251" y="0"/>
                  <a:pt x="2362200" y="0"/>
                </a:cubicBezTo>
                <a:lnTo>
                  <a:pt x="2273300" y="0"/>
                </a:lnTo>
                <a:lnTo>
                  <a:pt x="2362200" y="12700"/>
                </a:lnTo>
                <a:lnTo>
                  <a:pt x="2184400" y="7620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7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00" y="2587562"/>
            <a:ext cx="10281248" cy="37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Graphical User Interface (GUI) </a:t>
            </a:r>
            <a:r>
              <a:rPr lang="en-US" dirty="0" smtClean="0">
                <a:sym typeface="Wingdings" panose="05000000000000000000" pitchFamily="2" charset="2"/>
              </a:rPr>
              <a:t> hard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Use existing tools 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9714" y="6167625"/>
            <a:ext cx="288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GIS software</a:t>
            </a:r>
            <a:endParaRPr lang="en-GB" sz="2400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569220" y="6159666"/>
            <a:ext cx="124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base</a:t>
            </a:r>
            <a:endParaRPr lang="en-GB" sz="2400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1" y="3178803"/>
            <a:ext cx="6522333" cy="31775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1164" y="4572000"/>
            <a:ext cx="5680655" cy="1867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6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4533500" y="2069432"/>
            <a:ext cx="7644984" cy="4788568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321366" cy="4643998"/>
          </a:xfrm>
        </p:spPr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r>
              <a:rPr lang="en-GB" dirty="0"/>
              <a:t> </a:t>
            </a:r>
            <a:r>
              <a:rPr lang="en-GB" dirty="0" smtClean="0"/>
              <a:t>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2507147"/>
            <a:ext cx="5967445" cy="42690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19" y="4028072"/>
            <a:ext cx="3253264" cy="232827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  <p:pic>
        <p:nvPicPr>
          <p:cNvPr id="15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939" y="2516978"/>
            <a:ext cx="4279929" cy="4000504"/>
          </a:xfrm>
          <a:prstGeom prst="rect">
            <a:avLst/>
          </a:prstGeom>
          <a:noFill/>
        </p:spPr>
      </p:pic>
      <p:pic>
        <p:nvPicPr>
          <p:cNvPr id="16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2868" y="2516978"/>
            <a:ext cx="4279928" cy="4000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0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3496443"/>
            <a:ext cx="10117097" cy="329621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Contributions</a:t>
            </a:r>
          </a:p>
          <a:p>
            <a:pPr lvl="1"/>
            <a:r>
              <a:rPr lang="en-GB" dirty="0" smtClean="0"/>
              <a:t>New interaction paradigm</a:t>
            </a:r>
          </a:p>
          <a:p>
            <a:pPr lvl="1"/>
            <a:r>
              <a:rPr lang="en-GB" dirty="0" smtClean="0"/>
              <a:t>Works with any mapping framework</a:t>
            </a:r>
          </a:p>
          <a:p>
            <a:pPr lvl="1"/>
            <a:r>
              <a:rPr lang="en-GB" dirty="0" smtClean="0"/>
              <a:t>Generic : design pattern to manage interactions and user input</a:t>
            </a:r>
          </a:p>
          <a:p>
            <a:pPr lvl="1"/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Concept of geometric interactors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limited to straightforward interaction </a:t>
            </a:r>
            <a:br>
              <a:rPr lang="en-GB" dirty="0" smtClean="0"/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(guessing user action is easy)</a:t>
            </a:r>
          </a:p>
          <a:p>
            <a:pPr lvl="1"/>
            <a:r>
              <a:rPr lang="en-GB" dirty="0" smtClean="0"/>
              <a:t>Old school : Hard to develop/test/maintain</a:t>
            </a:r>
          </a:p>
          <a:p>
            <a:pPr lvl="1"/>
            <a:r>
              <a:rPr lang="en-GB" dirty="0" smtClean="0"/>
              <a:t>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/>
              <a:t>Objects:  relative positioning</a:t>
            </a:r>
            <a:br>
              <a:rPr lang="en-GB" dirty="0" smtClean="0"/>
            </a:br>
            <a:r>
              <a:rPr lang="en-GB" dirty="0" smtClean="0"/>
              <a:t> may be ambiguous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6" y="3721100"/>
            <a:ext cx="619784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Forme libre 1"/>
          <p:cNvSpPr/>
          <p:nvPr/>
        </p:nvSpPr>
        <p:spPr>
          <a:xfrm>
            <a:off x="4432300" y="4457700"/>
            <a:ext cx="5940593" cy="2019300"/>
          </a:xfrm>
          <a:custGeom>
            <a:avLst/>
            <a:gdLst>
              <a:gd name="connsiteX0" fmla="*/ 5892800 w 5940593"/>
              <a:gd name="connsiteY0" fmla="*/ 76200 h 2019300"/>
              <a:gd name="connsiteX1" fmla="*/ 5892800 w 5940593"/>
              <a:gd name="connsiteY1" fmla="*/ 76200 h 2019300"/>
              <a:gd name="connsiteX2" fmla="*/ 5448300 w 5940593"/>
              <a:gd name="connsiteY2" fmla="*/ 101600 h 2019300"/>
              <a:gd name="connsiteX3" fmla="*/ 5194300 w 5940593"/>
              <a:gd name="connsiteY3" fmla="*/ 127000 h 2019300"/>
              <a:gd name="connsiteX4" fmla="*/ 4292600 w 5940593"/>
              <a:gd name="connsiteY4" fmla="*/ 101600 h 2019300"/>
              <a:gd name="connsiteX5" fmla="*/ 4102100 w 5940593"/>
              <a:gd name="connsiteY5" fmla="*/ 76200 h 2019300"/>
              <a:gd name="connsiteX6" fmla="*/ 3962400 w 5940593"/>
              <a:gd name="connsiteY6" fmla="*/ 63500 h 2019300"/>
              <a:gd name="connsiteX7" fmla="*/ 3848100 w 5940593"/>
              <a:gd name="connsiteY7" fmla="*/ 50800 h 2019300"/>
              <a:gd name="connsiteX8" fmla="*/ 3403600 w 5940593"/>
              <a:gd name="connsiteY8" fmla="*/ 25400 h 2019300"/>
              <a:gd name="connsiteX9" fmla="*/ 2730500 w 5940593"/>
              <a:gd name="connsiteY9" fmla="*/ 12700 h 2019300"/>
              <a:gd name="connsiteX10" fmla="*/ 2514600 w 5940593"/>
              <a:gd name="connsiteY10" fmla="*/ 0 h 2019300"/>
              <a:gd name="connsiteX11" fmla="*/ 2197100 w 5940593"/>
              <a:gd name="connsiteY11" fmla="*/ 25400 h 2019300"/>
              <a:gd name="connsiteX12" fmla="*/ 1854200 w 5940593"/>
              <a:gd name="connsiteY12" fmla="*/ 38100 h 2019300"/>
              <a:gd name="connsiteX13" fmla="*/ 1663700 w 5940593"/>
              <a:gd name="connsiteY13" fmla="*/ 50800 h 2019300"/>
              <a:gd name="connsiteX14" fmla="*/ 1536700 w 5940593"/>
              <a:gd name="connsiteY14" fmla="*/ 76200 h 2019300"/>
              <a:gd name="connsiteX15" fmla="*/ 1447800 w 5940593"/>
              <a:gd name="connsiteY15" fmla="*/ 101600 h 2019300"/>
              <a:gd name="connsiteX16" fmla="*/ 1333500 w 5940593"/>
              <a:gd name="connsiteY16" fmla="*/ 114300 h 2019300"/>
              <a:gd name="connsiteX17" fmla="*/ 1079500 w 5940593"/>
              <a:gd name="connsiteY17" fmla="*/ 177800 h 2019300"/>
              <a:gd name="connsiteX18" fmla="*/ 914400 w 5940593"/>
              <a:gd name="connsiteY18" fmla="*/ 203200 h 2019300"/>
              <a:gd name="connsiteX19" fmla="*/ 787400 w 5940593"/>
              <a:gd name="connsiteY19" fmla="*/ 228600 h 2019300"/>
              <a:gd name="connsiteX20" fmla="*/ 711200 w 5940593"/>
              <a:gd name="connsiteY20" fmla="*/ 254000 h 2019300"/>
              <a:gd name="connsiteX21" fmla="*/ 571500 w 5940593"/>
              <a:gd name="connsiteY21" fmla="*/ 292100 h 2019300"/>
              <a:gd name="connsiteX22" fmla="*/ 520700 w 5940593"/>
              <a:gd name="connsiteY22" fmla="*/ 304800 h 2019300"/>
              <a:gd name="connsiteX23" fmla="*/ 444500 w 5940593"/>
              <a:gd name="connsiteY23" fmla="*/ 330200 h 2019300"/>
              <a:gd name="connsiteX24" fmla="*/ 393700 w 5940593"/>
              <a:gd name="connsiteY24" fmla="*/ 368300 h 2019300"/>
              <a:gd name="connsiteX25" fmla="*/ 330200 w 5940593"/>
              <a:gd name="connsiteY25" fmla="*/ 393700 h 2019300"/>
              <a:gd name="connsiteX26" fmla="*/ 292100 w 5940593"/>
              <a:gd name="connsiteY26" fmla="*/ 419100 h 2019300"/>
              <a:gd name="connsiteX27" fmla="*/ 241300 w 5940593"/>
              <a:gd name="connsiteY27" fmla="*/ 444500 h 2019300"/>
              <a:gd name="connsiteX28" fmla="*/ 203200 w 5940593"/>
              <a:gd name="connsiteY28" fmla="*/ 482600 h 2019300"/>
              <a:gd name="connsiteX29" fmla="*/ 165100 w 5940593"/>
              <a:gd name="connsiteY29" fmla="*/ 508000 h 2019300"/>
              <a:gd name="connsiteX30" fmla="*/ 139700 w 5940593"/>
              <a:gd name="connsiteY30" fmla="*/ 546100 h 2019300"/>
              <a:gd name="connsiteX31" fmla="*/ 101600 w 5940593"/>
              <a:gd name="connsiteY31" fmla="*/ 596900 h 2019300"/>
              <a:gd name="connsiteX32" fmla="*/ 76200 w 5940593"/>
              <a:gd name="connsiteY32" fmla="*/ 647700 h 2019300"/>
              <a:gd name="connsiteX33" fmla="*/ 25400 w 5940593"/>
              <a:gd name="connsiteY33" fmla="*/ 927100 h 2019300"/>
              <a:gd name="connsiteX34" fmla="*/ 0 w 5940593"/>
              <a:gd name="connsiteY34" fmla="*/ 1155700 h 2019300"/>
              <a:gd name="connsiteX35" fmla="*/ 76200 w 5940593"/>
              <a:gd name="connsiteY35" fmla="*/ 1511300 h 2019300"/>
              <a:gd name="connsiteX36" fmla="*/ 101600 w 5940593"/>
              <a:gd name="connsiteY36" fmla="*/ 1562100 h 2019300"/>
              <a:gd name="connsiteX37" fmla="*/ 152400 w 5940593"/>
              <a:gd name="connsiteY37" fmla="*/ 1714500 h 2019300"/>
              <a:gd name="connsiteX38" fmla="*/ 254000 w 5940593"/>
              <a:gd name="connsiteY38" fmla="*/ 1841500 h 2019300"/>
              <a:gd name="connsiteX39" fmla="*/ 457200 w 5940593"/>
              <a:gd name="connsiteY39" fmla="*/ 1981200 h 2019300"/>
              <a:gd name="connsiteX40" fmla="*/ 508000 w 5940593"/>
              <a:gd name="connsiteY40" fmla="*/ 2006600 h 2019300"/>
              <a:gd name="connsiteX41" fmla="*/ 571500 w 5940593"/>
              <a:gd name="connsiteY41" fmla="*/ 2019300 h 2019300"/>
              <a:gd name="connsiteX42" fmla="*/ 800100 w 5940593"/>
              <a:gd name="connsiteY42" fmla="*/ 2006600 h 2019300"/>
              <a:gd name="connsiteX43" fmla="*/ 889000 w 5940593"/>
              <a:gd name="connsiteY43" fmla="*/ 1981200 h 2019300"/>
              <a:gd name="connsiteX44" fmla="*/ 1016000 w 5940593"/>
              <a:gd name="connsiteY44" fmla="*/ 1955800 h 2019300"/>
              <a:gd name="connsiteX45" fmla="*/ 1409700 w 5940593"/>
              <a:gd name="connsiteY45" fmla="*/ 1905000 h 2019300"/>
              <a:gd name="connsiteX46" fmla="*/ 1739900 w 5940593"/>
              <a:gd name="connsiteY46" fmla="*/ 1879600 h 2019300"/>
              <a:gd name="connsiteX47" fmla="*/ 2070100 w 5940593"/>
              <a:gd name="connsiteY47" fmla="*/ 1866900 h 2019300"/>
              <a:gd name="connsiteX48" fmla="*/ 2362200 w 5940593"/>
              <a:gd name="connsiteY48" fmla="*/ 1854200 h 2019300"/>
              <a:gd name="connsiteX49" fmla="*/ 2717800 w 5940593"/>
              <a:gd name="connsiteY49" fmla="*/ 1828800 h 2019300"/>
              <a:gd name="connsiteX50" fmla="*/ 3429000 w 5940593"/>
              <a:gd name="connsiteY50" fmla="*/ 1854200 h 2019300"/>
              <a:gd name="connsiteX51" fmla="*/ 3530600 w 5940593"/>
              <a:gd name="connsiteY51" fmla="*/ 1866900 h 2019300"/>
              <a:gd name="connsiteX52" fmla="*/ 3835400 w 5940593"/>
              <a:gd name="connsiteY52" fmla="*/ 1892300 h 2019300"/>
              <a:gd name="connsiteX53" fmla="*/ 4127500 w 5940593"/>
              <a:gd name="connsiteY53" fmla="*/ 1879600 h 2019300"/>
              <a:gd name="connsiteX54" fmla="*/ 5219700 w 5940593"/>
              <a:gd name="connsiteY54" fmla="*/ 1866900 h 2019300"/>
              <a:gd name="connsiteX55" fmla="*/ 5435600 w 5940593"/>
              <a:gd name="connsiteY55" fmla="*/ 1841500 h 2019300"/>
              <a:gd name="connsiteX56" fmla="*/ 5511800 w 5940593"/>
              <a:gd name="connsiteY56" fmla="*/ 1816100 h 2019300"/>
              <a:gd name="connsiteX57" fmla="*/ 5638800 w 5940593"/>
              <a:gd name="connsiteY57" fmla="*/ 1689100 h 2019300"/>
              <a:gd name="connsiteX58" fmla="*/ 5702300 w 5940593"/>
              <a:gd name="connsiteY58" fmla="*/ 1600200 h 2019300"/>
              <a:gd name="connsiteX59" fmla="*/ 5765800 w 5940593"/>
              <a:gd name="connsiteY59" fmla="*/ 1435100 h 2019300"/>
              <a:gd name="connsiteX60" fmla="*/ 5803900 w 5940593"/>
              <a:gd name="connsiteY60" fmla="*/ 1168400 h 2019300"/>
              <a:gd name="connsiteX61" fmla="*/ 5829300 w 5940593"/>
              <a:gd name="connsiteY61" fmla="*/ 1079500 h 2019300"/>
              <a:gd name="connsiteX62" fmla="*/ 5854700 w 5940593"/>
              <a:gd name="connsiteY62" fmla="*/ 901700 h 2019300"/>
              <a:gd name="connsiteX63" fmla="*/ 5905500 w 5940593"/>
              <a:gd name="connsiteY63" fmla="*/ 723900 h 2019300"/>
              <a:gd name="connsiteX64" fmla="*/ 5918200 w 5940593"/>
              <a:gd name="connsiteY64" fmla="*/ 622300 h 2019300"/>
              <a:gd name="connsiteX65" fmla="*/ 5892800 w 5940593"/>
              <a:gd name="connsiteY65" fmla="*/ 279400 h 2019300"/>
              <a:gd name="connsiteX66" fmla="*/ 5753100 w 5940593"/>
              <a:gd name="connsiteY66" fmla="*/ 38100 h 2019300"/>
              <a:gd name="connsiteX67" fmla="*/ 5727700 w 5940593"/>
              <a:gd name="connsiteY67" fmla="*/ 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940593" h="2019300">
                <a:moveTo>
                  <a:pt x="5892800" y="76200"/>
                </a:moveTo>
                <a:lnTo>
                  <a:pt x="5892800" y="76200"/>
                </a:lnTo>
                <a:lnTo>
                  <a:pt x="5448300" y="101600"/>
                </a:lnTo>
                <a:cubicBezTo>
                  <a:pt x="5363435" y="107772"/>
                  <a:pt x="5279389" y="127000"/>
                  <a:pt x="5194300" y="127000"/>
                </a:cubicBezTo>
                <a:cubicBezTo>
                  <a:pt x="4893614" y="127000"/>
                  <a:pt x="4593167" y="110067"/>
                  <a:pt x="4292600" y="101600"/>
                </a:cubicBezTo>
                <a:lnTo>
                  <a:pt x="4102100" y="76200"/>
                </a:lnTo>
                <a:cubicBezTo>
                  <a:pt x="4055649" y="70840"/>
                  <a:pt x="4008927" y="68153"/>
                  <a:pt x="3962400" y="63500"/>
                </a:cubicBezTo>
                <a:cubicBezTo>
                  <a:pt x="3924256" y="59686"/>
                  <a:pt x="3886302" y="53984"/>
                  <a:pt x="3848100" y="50800"/>
                </a:cubicBezTo>
                <a:cubicBezTo>
                  <a:pt x="3751313" y="42734"/>
                  <a:pt x="3483661" y="27593"/>
                  <a:pt x="3403600" y="25400"/>
                </a:cubicBezTo>
                <a:lnTo>
                  <a:pt x="2730500" y="12700"/>
                </a:lnTo>
                <a:cubicBezTo>
                  <a:pt x="2658533" y="8467"/>
                  <a:pt x="2586691" y="0"/>
                  <a:pt x="2514600" y="0"/>
                </a:cubicBezTo>
                <a:cubicBezTo>
                  <a:pt x="1901285" y="0"/>
                  <a:pt x="2500725" y="7540"/>
                  <a:pt x="2197100" y="25400"/>
                </a:cubicBezTo>
                <a:cubicBezTo>
                  <a:pt x="2082919" y="32117"/>
                  <a:pt x="1968449" y="32660"/>
                  <a:pt x="1854200" y="38100"/>
                </a:cubicBezTo>
                <a:cubicBezTo>
                  <a:pt x="1790631" y="41127"/>
                  <a:pt x="1727200" y="46567"/>
                  <a:pt x="1663700" y="50800"/>
                </a:cubicBezTo>
                <a:cubicBezTo>
                  <a:pt x="1621367" y="59267"/>
                  <a:pt x="1578211" y="64340"/>
                  <a:pt x="1536700" y="76200"/>
                </a:cubicBezTo>
                <a:cubicBezTo>
                  <a:pt x="1507067" y="84667"/>
                  <a:pt x="1478091" y="95920"/>
                  <a:pt x="1447800" y="101600"/>
                </a:cubicBezTo>
                <a:cubicBezTo>
                  <a:pt x="1410122" y="108665"/>
                  <a:pt x="1371600" y="110067"/>
                  <a:pt x="1333500" y="114300"/>
                </a:cubicBezTo>
                <a:cubicBezTo>
                  <a:pt x="1198365" y="154840"/>
                  <a:pt x="1217393" y="153466"/>
                  <a:pt x="1079500" y="177800"/>
                </a:cubicBezTo>
                <a:cubicBezTo>
                  <a:pt x="848640" y="218540"/>
                  <a:pt x="1120316" y="164591"/>
                  <a:pt x="914400" y="203200"/>
                </a:cubicBezTo>
                <a:cubicBezTo>
                  <a:pt x="871968" y="211156"/>
                  <a:pt x="828356" y="214948"/>
                  <a:pt x="787400" y="228600"/>
                </a:cubicBezTo>
                <a:lnTo>
                  <a:pt x="711200" y="254000"/>
                </a:lnTo>
                <a:cubicBezTo>
                  <a:pt x="639982" y="277739"/>
                  <a:pt x="686087" y="263453"/>
                  <a:pt x="571500" y="292100"/>
                </a:cubicBezTo>
                <a:cubicBezTo>
                  <a:pt x="554567" y="296333"/>
                  <a:pt x="537259" y="299280"/>
                  <a:pt x="520700" y="304800"/>
                </a:cubicBezTo>
                <a:lnTo>
                  <a:pt x="444500" y="330200"/>
                </a:lnTo>
                <a:cubicBezTo>
                  <a:pt x="427567" y="342900"/>
                  <a:pt x="412203" y="358021"/>
                  <a:pt x="393700" y="368300"/>
                </a:cubicBezTo>
                <a:cubicBezTo>
                  <a:pt x="373772" y="379371"/>
                  <a:pt x="350590" y="383505"/>
                  <a:pt x="330200" y="393700"/>
                </a:cubicBezTo>
                <a:cubicBezTo>
                  <a:pt x="316548" y="400526"/>
                  <a:pt x="305352" y="411527"/>
                  <a:pt x="292100" y="419100"/>
                </a:cubicBezTo>
                <a:cubicBezTo>
                  <a:pt x="275662" y="428493"/>
                  <a:pt x="256706" y="433496"/>
                  <a:pt x="241300" y="444500"/>
                </a:cubicBezTo>
                <a:cubicBezTo>
                  <a:pt x="226685" y="454939"/>
                  <a:pt x="216998" y="471102"/>
                  <a:pt x="203200" y="482600"/>
                </a:cubicBezTo>
                <a:cubicBezTo>
                  <a:pt x="191474" y="492371"/>
                  <a:pt x="177800" y="499533"/>
                  <a:pt x="165100" y="508000"/>
                </a:cubicBezTo>
                <a:cubicBezTo>
                  <a:pt x="156633" y="520700"/>
                  <a:pt x="148572" y="533680"/>
                  <a:pt x="139700" y="546100"/>
                </a:cubicBezTo>
                <a:cubicBezTo>
                  <a:pt x="127397" y="563324"/>
                  <a:pt x="112818" y="578951"/>
                  <a:pt x="101600" y="596900"/>
                </a:cubicBezTo>
                <a:cubicBezTo>
                  <a:pt x="91566" y="612954"/>
                  <a:pt x="84667" y="630767"/>
                  <a:pt x="76200" y="647700"/>
                </a:cubicBezTo>
                <a:cubicBezTo>
                  <a:pt x="63401" y="711694"/>
                  <a:pt x="30816" y="867521"/>
                  <a:pt x="25400" y="927100"/>
                </a:cubicBezTo>
                <a:cubicBezTo>
                  <a:pt x="9990" y="1096611"/>
                  <a:pt x="19313" y="1020511"/>
                  <a:pt x="0" y="1155700"/>
                </a:cubicBezTo>
                <a:cubicBezTo>
                  <a:pt x="22983" y="1282109"/>
                  <a:pt x="30088" y="1396020"/>
                  <a:pt x="76200" y="1511300"/>
                </a:cubicBezTo>
                <a:cubicBezTo>
                  <a:pt x="83231" y="1528878"/>
                  <a:pt x="93133" y="1545167"/>
                  <a:pt x="101600" y="1562100"/>
                </a:cubicBezTo>
                <a:cubicBezTo>
                  <a:pt x="113506" y="1621632"/>
                  <a:pt x="116426" y="1658903"/>
                  <a:pt x="152400" y="1714500"/>
                </a:cubicBezTo>
                <a:cubicBezTo>
                  <a:pt x="181851" y="1760016"/>
                  <a:pt x="215666" y="1803166"/>
                  <a:pt x="254000" y="1841500"/>
                </a:cubicBezTo>
                <a:cubicBezTo>
                  <a:pt x="315619" y="1903119"/>
                  <a:pt x="382693" y="1940560"/>
                  <a:pt x="457200" y="1981200"/>
                </a:cubicBezTo>
                <a:cubicBezTo>
                  <a:pt x="473820" y="1990266"/>
                  <a:pt x="490039" y="2000613"/>
                  <a:pt x="508000" y="2006600"/>
                </a:cubicBezTo>
                <a:cubicBezTo>
                  <a:pt x="528478" y="2013426"/>
                  <a:pt x="550333" y="2015067"/>
                  <a:pt x="571500" y="2019300"/>
                </a:cubicBezTo>
                <a:cubicBezTo>
                  <a:pt x="647700" y="2015067"/>
                  <a:pt x="724326" y="2015693"/>
                  <a:pt x="800100" y="2006600"/>
                </a:cubicBezTo>
                <a:cubicBezTo>
                  <a:pt x="830700" y="2002928"/>
                  <a:pt x="859000" y="1988259"/>
                  <a:pt x="889000" y="1981200"/>
                </a:cubicBezTo>
                <a:cubicBezTo>
                  <a:pt x="931024" y="1971312"/>
                  <a:pt x="973467" y="1963197"/>
                  <a:pt x="1016000" y="1955800"/>
                </a:cubicBezTo>
                <a:cubicBezTo>
                  <a:pt x="1148454" y="1932764"/>
                  <a:pt x="1275052" y="1917241"/>
                  <a:pt x="1409700" y="1905000"/>
                </a:cubicBezTo>
                <a:cubicBezTo>
                  <a:pt x="1519638" y="1895006"/>
                  <a:pt x="1629691" y="1885958"/>
                  <a:pt x="1739900" y="1879600"/>
                </a:cubicBezTo>
                <a:cubicBezTo>
                  <a:pt x="1849865" y="1873256"/>
                  <a:pt x="1960044" y="1871392"/>
                  <a:pt x="2070100" y="1866900"/>
                </a:cubicBezTo>
                <a:lnTo>
                  <a:pt x="2362200" y="1854200"/>
                </a:lnTo>
                <a:cubicBezTo>
                  <a:pt x="2527350" y="1845731"/>
                  <a:pt x="2564565" y="1841570"/>
                  <a:pt x="2717800" y="1828800"/>
                </a:cubicBezTo>
                <a:cubicBezTo>
                  <a:pt x="3175023" y="1861459"/>
                  <a:pt x="2530817" y="1818273"/>
                  <a:pt x="3429000" y="1854200"/>
                </a:cubicBezTo>
                <a:cubicBezTo>
                  <a:pt x="3463103" y="1855564"/>
                  <a:pt x="3496657" y="1863327"/>
                  <a:pt x="3530600" y="1866900"/>
                </a:cubicBezTo>
                <a:cubicBezTo>
                  <a:pt x="3626671" y="1877013"/>
                  <a:pt x="3740069" y="1884967"/>
                  <a:pt x="3835400" y="1892300"/>
                </a:cubicBezTo>
                <a:cubicBezTo>
                  <a:pt x="3932767" y="1888067"/>
                  <a:pt x="4030058" y="1881388"/>
                  <a:pt x="4127500" y="1879600"/>
                </a:cubicBezTo>
                <a:lnTo>
                  <a:pt x="5219700" y="1866900"/>
                </a:lnTo>
                <a:cubicBezTo>
                  <a:pt x="5274766" y="1865753"/>
                  <a:pt x="5376153" y="1849992"/>
                  <a:pt x="5435600" y="1841500"/>
                </a:cubicBezTo>
                <a:cubicBezTo>
                  <a:pt x="5461000" y="1833033"/>
                  <a:pt x="5488295" y="1828921"/>
                  <a:pt x="5511800" y="1816100"/>
                </a:cubicBezTo>
                <a:cubicBezTo>
                  <a:pt x="5562202" y="1788608"/>
                  <a:pt x="5605415" y="1732500"/>
                  <a:pt x="5638800" y="1689100"/>
                </a:cubicBezTo>
                <a:cubicBezTo>
                  <a:pt x="5661004" y="1660235"/>
                  <a:pt x="5684232" y="1631818"/>
                  <a:pt x="5702300" y="1600200"/>
                </a:cubicBezTo>
                <a:cubicBezTo>
                  <a:pt x="5728245" y="1554796"/>
                  <a:pt x="5749058" y="1485327"/>
                  <a:pt x="5765800" y="1435100"/>
                </a:cubicBezTo>
                <a:cubicBezTo>
                  <a:pt x="5776031" y="1353251"/>
                  <a:pt x="5788605" y="1244874"/>
                  <a:pt x="5803900" y="1168400"/>
                </a:cubicBezTo>
                <a:cubicBezTo>
                  <a:pt x="5809944" y="1138179"/>
                  <a:pt x="5823533" y="1109775"/>
                  <a:pt x="5829300" y="1079500"/>
                </a:cubicBezTo>
                <a:cubicBezTo>
                  <a:pt x="5840502" y="1020689"/>
                  <a:pt x="5838253" y="959265"/>
                  <a:pt x="5854700" y="901700"/>
                </a:cubicBezTo>
                <a:lnTo>
                  <a:pt x="5905500" y="723900"/>
                </a:lnTo>
                <a:cubicBezTo>
                  <a:pt x="5909733" y="690033"/>
                  <a:pt x="5918200" y="656430"/>
                  <a:pt x="5918200" y="622300"/>
                </a:cubicBezTo>
                <a:cubicBezTo>
                  <a:pt x="5918200" y="299048"/>
                  <a:pt x="5982684" y="369284"/>
                  <a:pt x="5892800" y="279400"/>
                </a:cubicBezTo>
                <a:lnTo>
                  <a:pt x="5753100" y="38100"/>
                </a:lnTo>
                <a:lnTo>
                  <a:pt x="5727700" y="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5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concept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836406" y="92233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Inverse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Procedural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9" y="2305882"/>
            <a:ext cx="954730" cy="1205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12" y="1857964"/>
            <a:ext cx="2913374" cy="201838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81" y="1985684"/>
            <a:ext cx="2686670" cy="186132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868932" y="1488632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+mj-lt"/>
              </a:rPr>
              <a:t>Model = C(</a:t>
            </a:r>
            <a:r>
              <a:rPr lang="en-GB" b="1" dirty="0" smtClean="0">
                <a:latin typeface="+mj-lt"/>
              </a:rPr>
              <a:t>3.2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2.1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1.5</a:t>
            </a:r>
            <a:r>
              <a:rPr lang="en-GB" dirty="0" smtClean="0">
                <a:latin typeface="+mj-lt"/>
              </a:rPr>
              <a:t>)</a:t>
            </a:r>
            <a:endParaRPr lang="en-GB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9811" y="2543990"/>
            <a:ext cx="486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fit</a:t>
            </a:r>
          </a:p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</a:t>
            </a:r>
            <a:endParaRPr lang="en-GB" sz="24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8111" y="2781300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+</a:t>
            </a:r>
            <a:endParaRPr lang="en-GB" sz="2400" dirty="0">
              <a:latin typeface="+mj-lt"/>
            </a:endParaRPr>
          </a:p>
        </p:txBody>
      </p:sp>
      <p:pic>
        <p:nvPicPr>
          <p:cNvPr id="23" name="Picture 2" descr="http://t0.gstatic.com/images?q=tbn:ANd9GcSy_tKmknJUqrlpgOqdGX7jyAa2RRgU3SWdq-qRhe-BjyWF74RzpTryDwBPI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89129" y="4895035"/>
            <a:ext cx="3533775" cy="1295401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1972234" y="6486175"/>
            <a:ext cx="4238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Image : </a:t>
            </a:r>
            <a:r>
              <a:rPr lang="en-US" sz="800" b="1" dirty="0" smtClean="0"/>
              <a:t>Three-dimensional </a:t>
            </a:r>
            <a:r>
              <a:rPr lang="en-US" sz="800" b="1" dirty="0" err="1" smtClean="0"/>
              <a:t>modelling</a:t>
            </a:r>
            <a:r>
              <a:rPr lang="en-US" sz="800" b="1" dirty="0" smtClean="0"/>
              <a:t> and </a:t>
            </a:r>
            <a:r>
              <a:rPr lang="en-US" sz="800" b="1" dirty="0" err="1" smtClean="0"/>
              <a:t>visualisation</a:t>
            </a:r>
            <a:r>
              <a:rPr lang="en-US" sz="800" b="1" dirty="0" smtClean="0"/>
              <a:t> of vegetation for landscape simulation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6" t="11237" r="4223" b="18665"/>
          <a:stretch/>
        </p:blipFill>
        <p:spPr bwMode="auto">
          <a:xfrm>
            <a:off x="7014876" y="4387551"/>
            <a:ext cx="1145189" cy="193584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6" t="10928" r="4677" b="19761"/>
          <a:stretch/>
        </p:blipFill>
        <p:spPr bwMode="auto">
          <a:xfrm>
            <a:off x="8197317" y="4533922"/>
            <a:ext cx="1167185" cy="191664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5" t="10685" r="2827" b="20663"/>
          <a:stretch/>
        </p:blipFill>
        <p:spPr bwMode="auto">
          <a:xfrm>
            <a:off x="9401754" y="4661088"/>
            <a:ext cx="1215446" cy="190633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8" t="9387" r="2985" b="19486"/>
          <a:stretch/>
        </p:blipFill>
        <p:spPr bwMode="auto">
          <a:xfrm>
            <a:off x="10654451" y="4760835"/>
            <a:ext cx="1316075" cy="196296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3"/>
          </p:cNvPr>
          <p:cNvSpPr/>
          <p:nvPr/>
        </p:nvSpPr>
        <p:spPr>
          <a:xfrm>
            <a:off x="9603816" y="118572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Wan2012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576466"/>
            <a:ext cx="5717554" cy="21136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27" y="2145605"/>
            <a:ext cx="4600273" cy="4642478"/>
          </a:xfrm>
          <a:prstGeom prst="rect">
            <a:avLst/>
          </a:prstGeom>
        </p:spPr>
      </p:pic>
      <p:sp>
        <p:nvSpPr>
          <p:cNvPr id="17" name="Rectangle 16">
            <a:hlinkClick r:id="rId6"/>
          </p:cNvPr>
          <p:cNvSpPr/>
          <p:nvPr/>
        </p:nvSpPr>
        <p:spPr>
          <a:xfrm>
            <a:off x="5131277" y="438241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5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8764" y="1219200"/>
            <a:ext cx="2817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parts + </a:t>
            </a:r>
          </a:p>
          <a:p>
            <a:r>
              <a:rPr lang="en-GB" dirty="0" smtClean="0"/>
              <a:t>Intro </a:t>
            </a:r>
          </a:p>
          <a:p>
            <a:r>
              <a:rPr lang="en-GB" dirty="0" smtClean="0"/>
              <a:t>State of the art</a:t>
            </a:r>
          </a:p>
          <a:p>
            <a:r>
              <a:rPr lang="en-GB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10404" y="3792354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observation affects part of road model fit road model</a:t>
            </a:r>
          </a:p>
          <a:p>
            <a:r>
              <a:rPr lang="en-GB" dirty="0" err="1" smtClean="0">
                <a:sym typeface="Wingdings" panose="05000000000000000000" pitchFamily="2" charset="2"/>
              </a:rPr>
              <a:t>Mecanical</a:t>
            </a:r>
            <a:r>
              <a:rPr lang="en-GB" dirty="0" smtClean="0">
                <a:sym typeface="Wingdings" panose="05000000000000000000" pitchFamily="2" charset="2"/>
              </a:rPr>
              <a:t> Analogy : observations pull/push road model= forces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67" y="3237090"/>
            <a:ext cx="9292634" cy="346948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 r="22799"/>
          <a:stretch/>
        </p:blipFill>
        <p:spPr>
          <a:xfrm>
            <a:off x="6248400" y="1600263"/>
            <a:ext cx="5930083" cy="5257737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1" y="2883402"/>
            <a:ext cx="4927600" cy="3986512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Pedestrian crossing marking : BORDER_IN (0.2 m) </a:t>
            </a:r>
          </a:p>
          <a:p>
            <a:pPr lvl="1"/>
            <a:r>
              <a:rPr lang="en-GB" dirty="0" smtClean="0"/>
              <a:t>No parking markings : BORDER_OUT (0.1m)</a:t>
            </a:r>
            <a:endParaRPr lang="en-GB" dirty="0"/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road markings :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GB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514165" cy="4643998"/>
          </a:xfrm>
        </p:spPr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1532965"/>
            <a:ext cx="5064106" cy="4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38" y="3581049"/>
            <a:ext cx="6443362" cy="296394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6" cy="4643998"/>
          </a:xfrm>
        </p:spPr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1" t="26296"/>
          <a:stretch/>
        </p:blipFill>
        <p:spPr>
          <a:xfrm>
            <a:off x="6361772" y="1904045"/>
            <a:ext cx="5666754" cy="49649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95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260446"/>
            <a:ext cx="1015943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</a:t>
            </a:r>
            <a:r>
              <a:rPr lang="en-GB" b="1" dirty="0" smtClean="0">
                <a:sym typeface="Wingdings" panose="05000000000000000000" pitchFamily="2" charset="2"/>
              </a:rPr>
              <a:t>global</a:t>
            </a:r>
            <a:r>
              <a:rPr lang="en-GB" dirty="0" smtClean="0">
                <a:sym typeface="Wingdings" panose="05000000000000000000" pitchFamily="2" charset="2"/>
              </a:rPr>
              <a:t>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6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7"/>
          <a:stretch/>
        </p:blipFill>
        <p:spPr>
          <a:xfrm>
            <a:off x="1972234" y="2019300"/>
            <a:ext cx="4951340" cy="3563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15473</TotalTime>
  <Words>3643</Words>
  <Application>Microsoft Office PowerPoint</Application>
  <PresentationFormat>Grand écran</PresentationFormat>
  <Paragraphs>1009</Paragraphs>
  <Slides>167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167</vt:i4>
      </vt:variant>
    </vt:vector>
  </HeadingPairs>
  <TitlesOfParts>
    <vt:vector size="173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Abstract</vt:lpstr>
      <vt:lpstr>Abstract</vt:lpstr>
      <vt:lpstr>Abstract</vt:lpstr>
      <vt:lpstr>Abstract</vt:lpstr>
      <vt:lpstr>Abstract</vt:lpstr>
      <vt:lpstr>Introduction</vt:lpstr>
      <vt:lpstr>Introduction: Streets are important 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street model</vt:lpstr>
      <vt:lpstr>Introduction: usages for street model</vt:lpstr>
      <vt:lpstr>Introduction: usages for street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Abstract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 StreetGen : generate streets</vt:lpstr>
      <vt:lpstr>StreetGen : Kinematic hypothesis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Automating street modelling</vt:lpstr>
      <vt:lpstr>StreetGen : Inverse procedural modelling</vt:lpstr>
      <vt:lpstr>StreetGen : Inverse procedural modelling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Inverse Procedural modelling: method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Paris area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error sources</vt:lpstr>
      <vt:lpstr>Inverse Procedural modelling: Limitations</vt:lpstr>
      <vt:lpstr>Inverse Procedural modelling: Limitations</vt:lpstr>
      <vt:lpstr>Abstract</vt:lpstr>
      <vt:lpstr>Point Cloud Server: Data for observations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Point Cloud Server: Level Of Detail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  <vt:lpstr>notes</vt:lpstr>
      <vt:lpstr>notes</vt:lpstr>
      <vt:lpstr>appendix</vt:lpstr>
      <vt:lpstr>State of the art: Existing models</vt:lpstr>
      <vt:lpstr>StreetGen : Kinematic hypothesis</vt:lpstr>
      <vt:lpstr>Introduction: usages for city model</vt:lpstr>
      <vt:lpstr>StreetGen : Kinematic hypothesis</vt:lpstr>
      <vt:lpstr>StreetGen : Kinematic hypothesis</vt:lpstr>
      <vt:lpstr>Point Cloud Server: Method</vt:lpstr>
      <vt:lpstr>Point Cloud Server: Loading/Exporting</vt:lpstr>
      <vt:lpstr>Point Cloud Server: Level Of Detail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289</cp:revision>
  <dcterms:created xsi:type="dcterms:W3CDTF">2016-08-19T14:47:50Z</dcterms:created>
  <dcterms:modified xsi:type="dcterms:W3CDTF">2016-09-11T11:43:20Z</dcterms:modified>
</cp:coreProperties>
</file>